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366" r:id="rId4"/>
    <p:sldId id="259" r:id="rId5"/>
    <p:sldId id="342" r:id="rId6"/>
    <p:sldId id="343" r:id="rId7"/>
    <p:sldId id="344" r:id="rId8"/>
    <p:sldId id="346" r:id="rId9"/>
    <p:sldId id="375" r:id="rId10"/>
    <p:sldId id="367" r:id="rId11"/>
    <p:sldId id="347" r:id="rId12"/>
    <p:sldId id="360" r:id="rId13"/>
    <p:sldId id="361" r:id="rId14"/>
    <p:sldId id="362" r:id="rId15"/>
    <p:sldId id="369" r:id="rId16"/>
    <p:sldId id="382" r:id="rId17"/>
    <p:sldId id="385" r:id="rId18"/>
    <p:sldId id="378" r:id="rId19"/>
    <p:sldId id="349" r:id="rId20"/>
    <p:sldId id="383" r:id="rId21"/>
    <p:sldId id="386" r:id="rId22"/>
    <p:sldId id="371" r:id="rId23"/>
    <p:sldId id="354" r:id="rId24"/>
    <p:sldId id="350" r:id="rId25"/>
    <p:sldId id="351" r:id="rId26"/>
    <p:sldId id="352" r:id="rId27"/>
    <p:sldId id="353" r:id="rId28"/>
    <p:sldId id="368" r:id="rId29"/>
    <p:sldId id="356" r:id="rId30"/>
    <p:sldId id="357" r:id="rId31"/>
    <p:sldId id="358" r:id="rId32"/>
    <p:sldId id="359" r:id="rId33"/>
    <p:sldId id="379" r:id="rId34"/>
    <p:sldId id="380" r:id="rId35"/>
    <p:sldId id="381" r:id="rId36"/>
    <p:sldId id="373" r:id="rId37"/>
    <p:sldId id="374" r:id="rId38"/>
    <p:sldId id="340" r:id="rId39"/>
    <p:sldId id="370" r:id="rId40"/>
  </p:sldIdLst>
  <p:sldSz cx="10693400" cy="7562850"/>
  <p:notesSz cx="10693400" cy="75628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998" autoAdjust="0"/>
  </p:normalViewPr>
  <p:slideViewPr>
    <p:cSldViewPr>
      <p:cViewPr varScale="1">
        <p:scale>
          <a:sx n="45" d="100"/>
          <a:sy n="45" d="100"/>
        </p:scale>
        <p:origin x="48" y="9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4C0EE-9088-4C42-8074-611D5501133F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057900" y="718343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512177-1295-449A-828E-226934F8E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390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12177-1295-449A-828E-226934F8EBF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06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12177-1295-449A-828E-226934F8EBF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201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12177-1295-449A-828E-226934F8EBF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305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12177-1295-449A-828E-226934F8EBF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714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12177-1295-449A-828E-226934F8EBF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14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안드로이드 개발 자체가 처음이라 쉬웠던</a:t>
            </a:r>
            <a:r>
              <a:rPr lang="ko-KR" altLang="en-US" baseline="0" dirty="0" smtClean="0"/>
              <a:t> 것이 하나도 </a:t>
            </a:r>
            <a:r>
              <a:rPr lang="ko-KR" altLang="en-US" baseline="0" dirty="0" err="1" smtClean="0"/>
              <a:t>없엇으나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특히나 비동기 문제와 </a:t>
            </a:r>
            <a:r>
              <a:rPr lang="en-US" altLang="ko-KR" baseline="0" dirty="0" smtClean="0"/>
              <a:t>map</a:t>
            </a:r>
            <a:r>
              <a:rPr lang="ko-KR" altLang="en-US" baseline="0" dirty="0" smtClean="0"/>
              <a:t>에서의 오류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버전 호환성이 큰 </a:t>
            </a:r>
            <a:r>
              <a:rPr lang="ko-KR" altLang="en-US" baseline="0" dirty="0" err="1" smtClean="0"/>
              <a:t>어려움이였다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12177-1295-449A-828E-226934F8EBF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005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추가적인 기능으로 구글의 </a:t>
            </a:r>
            <a:r>
              <a:rPr lang="ko-KR" altLang="en-US" dirty="0" err="1" smtClean="0"/>
              <a:t>길찾기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api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찾아 적용</a:t>
            </a:r>
            <a:r>
              <a:rPr lang="ko-KR" altLang="en-US" baseline="0" dirty="0" smtClean="0"/>
              <a:t> 테스트 까지 해보았지만 기능을 추가하는데 할애할 시간이 너무나 부족하여 테스트 단계에서 그만두었다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12177-1295-449A-828E-226934F8EBF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432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12177-1295-449A-828E-226934F8EBF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565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12177-1295-449A-828E-226934F8EBF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122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지역화폐 발행 규모 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사이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천억 원에서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 원으로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지난해 지역화폐를 발행한 지자체는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66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대비 약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160%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 증가했고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발행규모도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백억에서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천억으로 늘었다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문재인 정부의 국정과제인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소상공인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영세 중소기업 지원대책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하나로 지역 상품권 발행을 권장하고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지방정부가 복지정책과 연결하면서 농어촌 지자체에서 서울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수도권 대도시로 확산되고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경기도는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산후조리비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청년 배당 등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정책수당을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지역화폐로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지급하기로 하면서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모든 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군에서 지역화폐를 발행하기 시작했다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▲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국내 지역화폐 발행규모 및 발행 지자체 수 추이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행정안전부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ⓒ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하나금융경영연구소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지역화폐의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운영구조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현황 분석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</a:p>
          <a:p>
            <a:pPr latinLnBrk="0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행정안전부는 올해 지역화폐 발행 지자체가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곳으로 늘어날 것으로 예상하고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조원 규모의 지역화폐 발행을 위해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발행비용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지원액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4%(1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백억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편성했다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코로나 창궐 이후 어려움을 겪고 있는 지역경제 활성화를 위해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추경을 통해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 동안 각 지자체는 총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 원 규모의 지역화폐를 추가 발행하도록 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올해 최종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발행금액은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발표한 정부의 긴급재난지원금 발행으로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 원을 웃돌 것으로 예상된다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12177-1295-449A-828E-226934F8EBF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587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MapActivity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애플리케이션을 구성하는 기본적인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하단 버튼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인풋 매니저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핸들러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구글 맵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리싸이클러뷰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검색바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스윗시트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검색설정</a:t>
            </a:r>
            <a:r>
              <a:rPr lang="ko-KR" altLang="en-US" dirty="0" smtClean="0"/>
              <a:t> 테이블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DBManager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호출한다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DBManager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전체적인 데이터베이스를 관리하는 클래스이다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사용자가 요청했을 때</a:t>
            </a:r>
          </a:p>
          <a:p>
            <a:r>
              <a:rPr lang="en-US" altLang="ko-KR" dirty="0" err="1" smtClean="0"/>
              <a:t>SelectStoreData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SelectUserData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SelectCardData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InsertCardData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InsertUserData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MapActivity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등을 모듈화하기위해 데이터베이스 </a:t>
            </a:r>
            <a:r>
              <a:rPr lang="ko-KR" altLang="en-US" dirty="0" err="1" smtClean="0"/>
              <a:t>관리부분을</a:t>
            </a:r>
            <a:r>
              <a:rPr lang="ko-KR" altLang="en-US" dirty="0" smtClean="0"/>
              <a:t> 하나의 모듈로 만들었다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InsertCardData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사용자가 카드를 추가할 시 데이터베이스에 접근하여 정보를 삽입한다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InsertUserData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회원가입이 발생했을 시 데이터베이스에 접근하여 정보를 삽입한다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MapManager : </a:t>
            </a:r>
            <a:r>
              <a:rPr lang="en-US" altLang="ko-KR" dirty="0" err="1" smtClean="0"/>
              <a:t>MapActivity</a:t>
            </a:r>
            <a:r>
              <a:rPr lang="ko-KR" altLang="en-US" dirty="0" err="1" smtClean="0"/>
              <a:t>에의해</a:t>
            </a:r>
            <a:r>
              <a:rPr lang="ko-KR" altLang="en-US" dirty="0" smtClean="0"/>
              <a:t> 호출당하면 화면에 지도를 띄워준다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내 위치 불러오기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 위치 보여주기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지도에 마크 찍기 등을 수행한다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SelectCardData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사용자의 카드정보를 보여줘야할 때 데이터베이스에 접근하여 정보를 불러온다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SelectStoreData</a:t>
            </a:r>
            <a:r>
              <a:rPr lang="en-US" altLang="ko-KR" dirty="0" smtClean="0"/>
              <a:t> : </a:t>
            </a:r>
            <a:r>
              <a:rPr lang="ko-KR" altLang="en-US" dirty="0" smtClean="0"/>
              <a:t>가게를 지도에 띄워주거나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사용자가 검색하여 화면에 </a:t>
            </a:r>
            <a:r>
              <a:rPr lang="ko-KR" altLang="en-US" dirty="0" err="1" smtClean="0"/>
              <a:t>띄워줘야할</a:t>
            </a:r>
            <a:r>
              <a:rPr lang="ko-KR" altLang="en-US" dirty="0" smtClean="0"/>
              <a:t> 경우 데이터베이스에 접근하여 정보를 불러온다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SelectUserData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로그인 시 사용자의 정보가 있는 지 확인한다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12177-1295-449A-828E-226934F8EBF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14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와 접속하여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테이블에 있는 정보를 통해 </a:t>
            </a:r>
            <a:r>
              <a:rPr lang="en-US" altLang="ko-KR" dirty="0" smtClean="0"/>
              <a:t>login</a:t>
            </a:r>
            <a:r>
              <a:rPr lang="ko-KR" altLang="en-US" dirty="0" err="1" smtClean="0"/>
              <a:t>인증기능</a:t>
            </a:r>
            <a:r>
              <a:rPr lang="ko-KR" altLang="en-US" dirty="0" smtClean="0"/>
              <a:t> 추가 </a:t>
            </a:r>
            <a:r>
              <a:rPr lang="en-US" altLang="ko-KR" dirty="0" smtClean="0"/>
              <a:t>05.31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12177-1295-449A-828E-226934F8EBF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784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Php</a:t>
            </a:r>
            <a:r>
              <a:rPr lang="ko-KR" altLang="en-US" dirty="0" smtClean="0"/>
              <a:t>서버에서 무작위 </a:t>
            </a:r>
            <a:r>
              <a:rPr lang="en-US" altLang="ko-KR" dirty="0" smtClean="0"/>
              <a:t>6</a:t>
            </a:r>
            <a:r>
              <a:rPr lang="ko-KR" altLang="en-US" dirty="0" smtClean="0"/>
              <a:t>자리 </a:t>
            </a:r>
            <a:r>
              <a:rPr lang="en-US" altLang="ko-KR" dirty="0" smtClean="0"/>
              <a:t>hash</a:t>
            </a:r>
            <a:r>
              <a:rPr lang="ko-KR" altLang="en-US" dirty="0" smtClean="0"/>
              <a:t>값이 전달됩니다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12177-1295-449A-828E-226934F8EBF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78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12177-1295-449A-828E-226934F8EBF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219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추천 기능 알고리즘 먼저 설명 </a:t>
            </a:r>
            <a:r>
              <a:rPr lang="en-US" altLang="ko-KR" dirty="0" smtClean="0"/>
              <a:t>=&gt; </a:t>
            </a:r>
            <a:r>
              <a:rPr lang="ko-KR" altLang="en-US" dirty="0" err="1" smtClean="0"/>
              <a:t>사용내역의</a:t>
            </a:r>
            <a:r>
              <a:rPr lang="ko-KR" altLang="en-US" dirty="0" smtClean="0"/>
              <a:t> 카테고리와 가까운 위치 기반으로 가중치를 둠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추천리스트를 클릭하면 자동적으로 지도에 아이콘이 </a:t>
            </a:r>
            <a:r>
              <a:rPr lang="ko-KR" altLang="en-US" dirty="0" err="1" smtClean="0"/>
              <a:t>찍히게됨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지도 상의 카테고리 및 </a:t>
            </a:r>
            <a:r>
              <a:rPr lang="ko-KR" altLang="en-US" dirty="0" err="1" smtClean="0"/>
              <a:t>페이정보</a:t>
            </a:r>
            <a:r>
              <a:rPr lang="ko-KR" altLang="en-US" dirty="0" smtClean="0"/>
              <a:t> 입력 후 </a:t>
            </a:r>
            <a:r>
              <a:rPr lang="ko-KR" altLang="en-US" dirty="0" err="1" smtClean="0"/>
              <a:t>마커로</a:t>
            </a:r>
            <a:r>
              <a:rPr lang="ko-KR" altLang="en-US" dirty="0" smtClean="0"/>
              <a:t> 찍음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12177-1295-449A-828E-226934F8EBF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407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12177-1295-449A-828E-226934F8EBF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717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12177-1295-449A-828E-226934F8EBF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800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95B"/>
                </a:solidFill>
                <a:latin typeface="Gulim"/>
                <a:cs typeface="Gulim"/>
              </a:defRPr>
            </a:lvl1pPr>
          </a:lstStyle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-70" dirty="0"/>
              <a:t>- </a:t>
            </a:r>
            <a:fld id="{81D60167-4931-47E6-BA6A-407CBD079E47}" type="slidenum">
              <a:rPr spc="-15" dirty="0"/>
              <a:t>‹#›</a:t>
            </a:fld>
            <a:r>
              <a:rPr spc="-120" dirty="0"/>
              <a:t> </a:t>
            </a:r>
            <a:r>
              <a:rPr spc="-70" dirty="0"/>
              <a:t>-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rgbClr val="231F20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rgbClr val="231F20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95B"/>
                </a:solidFill>
                <a:latin typeface="Gulim"/>
                <a:cs typeface="Gulim"/>
              </a:defRPr>
            </a:lvl1pPr>
          </a:lstStyle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-70" dirty="0"/>
              <a:t>- </a:t>
            </a:r>
            <a:fld id="{81D60167-4931-47E6-BA6A-407CBD079E47}" type="slidenum">
              <a:rPr spc="-15" dirty="0"/>
              <a:t>‹#›</a:t>
            </a:fld>
            <a:r>
              <a:rPr spc="-120" dirty="0"/>
              <a:t> </a:t>
            </a:r>
            <a:r>
              <a:rPr spc="-70" dirty="0"/>
              <a:t>-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2" y="0"/>
            <a:ext cx="10692130" cy="7560309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0" y="7560068"/>
                </a:moveTo>
                <a:lnTo>
                  <a:pt x="10691990" y="7560068"/>
                </a:lnTo>
                <a:lnTo>
                  <a:pt x="10691990" y="0"/>
                </a:lnTo>
                <a:lnTo>
                  <a:pt x="0" y="0"/>
                </a:lnTo>
                <a:lnTo>
                  <a:pt x="0" y="7560068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5" y="546074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0" y="0"/>
                </a:moveTo>
                <a:lnTo>
                  <a:pt x="10691977" y="0"/>
                </a:lnTo>
              </a:path>
            </a:pathLst>
          </a:custGeom>
          <a:ln w="12268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rgbClr val="231F20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95B"/>
                </a:solidFill>
                <a:latin typeface="Gulim"/>
                <a:cs typeface="Gulim"/>
              </a:defRPr>
            </a:lvl1pPr>
          </a:lstStyle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-70" dirty="0"/>
              <a:t>- </a:t>
            </a:r>
            <a:fld id="{81D60167-4931-47E6-BA6A-407CBD079E47}" type="slidenum">
              <a:rPr spc="-15" dirty="0"/>
              <a:t>‹#›</a:t>
            </a:fld>
            <a:r>
              <a:rPr spc="-120" dirty="0"/>
              <a:t> </a:t>
            </a:r>
            <a:r>
              <a:rPr spc="-70" dirty="0"/>
              <a:t>-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5" y="25"/>
            <a:ext cx="10692130" cy="7560309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0" y="7560030"/>
                </a:moveTo>
                <a:lnTo>
                  <a:pt x="10691964" y="7560030"/>
                </a:lnTo>
                <a:lnTo>
                  <a:pt x="10691964" y="0"/>
                </a:lnTo>
                <a:lnTo>
                  <a:pt x="0" y="0"/>
                </a:lnTo>
                <a:lnTo>
                  <a:pt x="0" y="756003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rgbClr val="231F20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95B"/>
                </a:solidFill>
                <a:latin typeface="Gulim"/>
                <a:cs typeface="Gulim"/>
              </a:defRPr>
            </a:lvl1pPr>
          </a:lstStyle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-70" dirty="0"/>
              <a:t>- </a:t>
            </a:r>
            <a:fld id="{81D60167-4931-47E6-BA6A-407CBD079E47}" type="slidenum">
              <a:rPr spc="-15" dirty="0"/>
              <a:t>‹#›</a:t>
            </a:fld>
            <a:r>
              <a:rPr spc="-120" dirty="0"/>
              <a:t> </a:t>
            </a:r>
            <a:r>
              <a:rPr spc="-70" dirty="0"/>
              <a:t>-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95B"/>
                </a:solidFill>
                <a:latin typeface="Gulim"/>
                <a:cs typeface="Gulim"/>
              </a:defRPr>
            </a:lvl1pPr>
          </a:lstStyle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-70" dirty="0"/>
              <a:t>- </a:t>
            </a:r>
            <a:fld id="{81D60167-4931-47E6-BA6A-407CBD079E47}" type="slidenum">
              <a:rPr spc="-15" dirty="0"/>
              <a:t>‹#›</a:t>
            </a:fld>
            <a:r>
              <a:rPr spc="-120" dirty="0"/>
              <a:t> </a:t>
            </a:r>
            <a:r>
              <a:rPr spc="-70" dirty="0"/>
              <a:t>-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0665" y="1975689"/>
            <a:ext cx="4494530" cy="726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rgbClr val="231F20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0665" y="2676730"/>
            <a:ext cx="4494530" cy="2479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rgbClr val="231F20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218409" y="7135990"/>
            <a:ext cx="459739" cy="260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58595B"/>
                </a:solidFill>
                <a:latin typeface="Gulim"/>
                <a:cs typeface="Gulim"/>
              </a:defRPr>
            </a:lvl1pPr>
          </a:lstStyle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pc="-70" dirty="0"/>
              <a:t>- </a:t>
            </a:r>
            <a:fld id="{81D60167-4931-47E6-BA6A-407CBD079E47}" type="slidenum">
              <a:rPr spc="-15" dirty="0"/>
              <a:t>‹#›</a:t>
            </a:fld>
            <a:r>
              <a:rPr spc="-120" dirty="0"/>
              <a:t> </a:t>
            </a:r>
            <a:r>
              <a:rPr spc="-70" dirty="0"/>
              <a:t>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130" cy="7560309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0" y="7560068"/>
                </a:moveTo>
                <a:lnTo>
                  <a:pt x="10692003" y="7560068"/>
                </a:lnTo>
                <a:lnTo>
                  <a:pt x="10692003" y="0"/>
                </a:lnTo>
                <a:lnTo>
                  <a:pt x="0" y="0"/>
                </a:lnTo>
                <a:lnTo>
                  <a:pt x="0" y="7560068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2"/>
          <p:cNvSpPr txBox="1"/>
          <p:nvPr/>
        </p:nvSpPr>
        <p:spPr>
          <a:xfrm>
            <a:off x="4945697" y="4778043"/>
            <a:ext cx="80073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b="1" spc="-1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H</a:t>
            </a:r>
            <a:r>
              <a:rPr lang="ko-KR" altLang="en-US" sz="3200" b="1" spc="-1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조</a:t>
            </a:r>
            <a:endParaRPr sz="3200" dirty="0" smtClean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623" y="1343025"/>
            <a:ext cx="3231604" cy="3231604"/>
          </a:xfrm>
          <a:prstGeom prst="rect">
            <a:avLst/>
          </a:prstGeom>
        </p:spPr>
      </p:pic>
      <p:sp>
        <p:nvSpPr>
          <p:cNvPr id="47" name="CustomShape 2"/>
          <p:cNvSpPr/>
          <p:nvPr/>
        </p:nvSpPr>
        <p:spPr>
          <a:xfrm>
            <a:off x="3972161" y="5416322"/>
            <a:ext cx="2768527" cy="12318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250" tIns="49625" rIns="99250" bIns="49625"/>
          <a:lstStyle/>
          <a:p>
            <a:pPr>
              <a:lnSpc>
                <a:spcPct val="150000"/>
              </a:lnSpc>
            </a:pPr>
            <a:r>
              <a:rPr lang="en-US" sz="1400" spc="-1" dirty="0" err="1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팀장</a:t>
            </a:r>
            <a:r>
              <a:rPr lang="en-US" sz="1400" spc="-1" dirty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|   </a:t>
            </a:r>
            <a:r>
              <a:rPr lang="en-US" sz="1400" spc="-1" dirty="0" err="1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전종상</a:t>
            </a:r>
            <a:r>
              <a:rPr lang="en-US" sz="1400" spc="-1" dirty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|  201511855</a:t>
            </a:r>
            <a:endParaRPr lang="en-US" sz="1400" spc="-1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sz="1400" spc="-1" dirty="0" err="1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팀원</a:t>
            </a:r>
            <a:r>
              <a:rPr lang="en-US" sz="1400" spc="-1" dirty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|   </a:t>
            </a:r>
            <a:r>
              <a:rPr lang="en-US" sz="1400" spc="-1" dirty="0" err="1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이정윤</a:t>
            </a:r>
            <a:r>
              <a:rPr lang="en-US" sz="1400" spc="-1" dirty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|  201511841</a:t>
            </a:r>
            <a:endParaRPr lang="en-US" sz="1400" spc="-1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sz="1400" spc="-1" dirty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팀</a:t>
            </a:r>
            <a:r>
              <a:rPr lang="ko-KR" altLang="en-US" sz="1400" spc="-1" dirty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원</a:t>
            </a:r>
            <a:r>
              <a:rPr lang="en-US" sz="1400" spc="-1" dirty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|   </a:t>
            </a:r>
            <a:r>
              <a:rPr lang="en-US" sz="1400" spc="-1" dirty="0" err="1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황경배</a:t>
            </a:r>
            <a:r>
              <a:rPr lang="en-US" sz="1400" spc="-1" dirty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|  201511875</a:t>
            </a:r>
            <a:endParaRPr lang="en-US" sz="1400" spc="-1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sz="1400" spc="-1" dirty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팀</a:t>
            </a:r>
            <a:r>
              <a:rPr lang="ko-KR" altLang="en-US" sz="1400" spc="-1" dirty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원</a:t>
            </a:r>
            <a:r>
              <a:rPr lang="en-US" sz="1400" spc="-1" dirty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|   </a:t>
            </a:r>
            <a:r>
              <a:rPr lang="en-US" sz="1400" spc="-1" dirty="0" err="1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김민규</a:t>
            </a:r>
            <a:r>
              <a:rPr lang="en-US" sz="1400" spc="-1" dirty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|  201511789</a:t>
            </a:r>
            <a:endParaRPr lang="en-US" sz="1400" spc="-1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sz="1400" spc="-1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623" y="1343025"/>
            <a:ext cx="3231604" cy="3226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9640" y="1332573"/>
            <a:ext cx="2475260" cy="1315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01. </a:t>
            </a:r>
            <a:r>
              <a:rPr lang="ko-KR" altLang="en-US" sz="2000" b="1" spc="-1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작품 개요</a:t>
            </a:r>
            <a:endParaRPr sz="2000" dirty="0">
              <a:solidFill>
                <a:schemeClr val="bg1">
                  <a:lumMod val="50000"/>
                </a:schemeClr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  <a:p>
            <a:pPr marL="511175" marR="412750">
              <a:lnSpc>
                <a:spcPct val="185200"/>
              </a:lnSpc>
              <a:spcBef>
                <a:spcPts val="1080"/>
              </a:spcBef>
            </a:pPr>
            <a:r>
              <a:rPr lang="ko-KR" altLang="en-US" sz="1000" b="1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프로젝트 목표</a:t>
            </a:r>
            <a:r>
              <a:rPr lang="en-US" altLang="ko-KR" sz="1000" b="1" spc="-12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en-US" altLang="ko-KR"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-  </a:t>
            </a:r>
            <a:r>
              <a:rPr lang="en-US" altLang="ko-KR" sz="1000" b="1" spc="-3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4</a:t>
            </a:r>
            <a:r>
              <a:rPr lang="en-US" altLang="ko-KR"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p</a:t>
            </a:r>
            <a:r>
              <a:rPr lang="ko-KR" altLang="en-US" sz="1000" b="1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           필요성  </a:t>
            </a:r>
            <a:r>
              <a:rPr lang="en-US" altLang="ko-KR" sz="1000" b="1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</a:t>
            </a:r>
            <a:r>
              <a:rPr lang="en-US" altLang="ko-KR"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</a:t>
            </a:r>
            <a:r>
              <a:rPr lang="en-US" altLang="ko-KR"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5p</a:t>
            </a:r>
            <a:r>
              <a:rPr lang="ko-KR" altLang="en-US" sz="1000" b="1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                   관련 소프트웨어 현황  </a:t>
            </a:r>
            <a:r>
              <a:rPr lang="en-US" altLang="ko-KR" sz="1000" b="1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 8p</a:t>
            </a:r>
            <a:endParaRPr sz="1000" dirty="0">
              <a:solidFill>
                <a:schemeClr val="bg1">
                  <a:lumMod val="50000"/>
                </a:schemeClr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264" y="1001274"/>
            <a:ext cx="23564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b="1" spc="215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Index</a:t>
            </a:r>
            <a:endParaRPr sz="44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22346" y="1239171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229" y="0"/>
                </a:lnTo>
              </a:path>
            </a:pathLst>
          </a:custGeom>
          <a:ln w="88900">
            <a:solidFill>
              <a:srgbClr val="7FB539"/>
            </a:solidFill>
          </a:ln>
        </p:spPr>
        <p:txBody>
          <a:bodyPr wrap="square" lIns="0" tIns="0" rIns="0" bIns="0" rtlCol="0"/>
          <a:lstStyle/>
          <a:p>
            <a:endParaRPr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22346" y="5103176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229" y="0"/>
                </a:lnTo>
              </a:path>
            </a:pathLst>
          </a:custGeom>
          <a:ln w="88900">
            <a:solidFill>
              <a:srgbClr val="E4A03A"/>
            </a:solidFill>
          </a:ln>
        </p:spPr>
        <p:txBody>
          <a:bodyPr wrap="square" lIns="0" tIns="0" rIns="0" bIns="0" rtlCol="0"/>
          <a:lstStyle/>
          <a:p>
            <a:endParaRPr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97469" y="1239171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216" y="0"/>
                </a:lnTo>
              </a:path>
            </a:pathLst>
          </a:custGeom>
          <a:ln w="88900">
            <a:solidFill>
              <a:srgbClr val="65A1CE"/>
            </a:solidFill>
          </a:ln>
        </p:spPr>
        <p:txBody>
          <a:bodyPr wrap="square" lIns="0" tIns="0" rIns="0" bIns="0" rtlCol="0"/>
          <a:lstStyle/>
          <a:p>
            <a:endParaRPr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97469" y="5103176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216" y="0"/>
                </a:lnTo>
              </a:path>
            </a:pathLst>
          </a:custGeom>
          <a:ln w="88900">
            <a:solidFill>
              <a:srgbClr val="DE6E61"/>
            </a:solidFill>
          </a:ln>
        </p:spPr>
        <p:txBody>
          <a:bodyPr wrap="square" lIns="0" tIns="0" rIns="0" bIns="0" rtlCol="0"/>
          <a:lstStyle/>
          <a:p>
            <a:endParaRPr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84752" y="1332584"/>
            <a:ext cx="3010148" cy="1315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02. </a:t>
            </a:r>
            <a:r>
              <a:rPr lang="ko-KR" altLang="en-US" sz="2000" b="1" spc="-1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연구내용 및 추진방향</a:t>
            </a:r>
            <a:endParaRPr sz="2000" dirty="0" smtClean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  <a:p>
            <a:pPr marL="511175" marR="1259205">
              <a:lnSpc>
                <a:spcPct val="185200"/>
              </a:lnSpc>
              <a:spcBef>
                <a:spcPts val="1080"/>
              </a:spcBef>
            </a:pPr>
            <a:r>
              <a:rPr lang="ko-KR" altLang="en-US" sz="1000" b="1" spc="-12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요구 분석  </a:t>
            </a:r>
            <a:r>
              <a:rPr lang="en-US" altLang="ko-KR" sz="1000" b="1" spc="-12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  </a:t>
            </a:r>
            <a:r>
              <a:rPr lang="en-US" altLang="ko-KR" sz="1000" b="1" spc="-12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11</a:t>
            </a:r>
            <a:r>
              <a:rPr sz="1000" b="1" spc="-3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p  </a:t>
            </a:r>
            <a:r>
              <a:rPr lang="en-US" sz="1000" b="1" spc="-3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</a:t>
            </a:r>
            <a:r>
              <a:rPr lang="ko-KR" altLang="en-US" sz="1000" b="1" spc="-3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분석 설계</a:t>
            </a:r>
            <a:r>
              <a:rPr lang="ko-KR" altLang="en-US" sz="1000" b="1" spc="-12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</a:t>
            </a:r>
            <a:r>
              <a:rPr lang="en-US" altLang="ko-KR" sz="1000" b="1" spc="-12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  </a:t>
            </a:r>
            <a:r>
              <a:rPr lang="en-US" altLang="ko-KR" sz="1000" b="1" spc="-12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12</a:t>
            </a:r>
            <a:r>
              <a:rPr lang="en-US" sz="1000" b="1" spc="-3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p                       </a:t>
            </a:r>
            <a:r>
              <a:rPr lang="ko-KR" altLang="en-US" sz="1000" b="1" spc="-3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구현  </a:t>
            </a:r>
            <a:r>
              <a:rPr lang="en-US" altLang="ko-KR" sz="1000" b="1" spc="-3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  </a:t>
            </a:r>
            <a:r>
              <a:rPr lang="en-US" altLang="ko-KR" sz="1000" b="1" spc="-3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13p</a:t>
            </a:r>
            <a:endParaRPr sz="10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6" name="object 12"/>
          <p:cNvSpPr/>
          <p:nvPr/>
        </p:nvSpPr>
        <p:spPr>
          <a:xfrm>
            <a:off x="3722328" y="1239171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229" y="0"/>
                </a:lnTo>
              </a:path>
            </a:pathLst>
          </a:custGeom>
          <a:ln w="88900">
            <a:solidFill>
              <a:srgbClr val="8582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1"/>
          <p:cNvSpPr/>
          <p:nvPr/>
        </p:nvSpPr>
        <p:spPr>
          <a:xfrm>
            <a:off x="3722328" y="5103176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241" y="0"/>
                </a:lnTo>
              </a:path>
            </a:pathLst>
          </a:custGeom>
          <a:ln w="88900">
            <a:solidFill>
              <a:srgbClr val="8582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/>
          <p:cNvSpPr/>
          <p:nvPr/>
        </p:nvSpPr>
        <p:spPr>
          <a:xfrm>
            <a:off x="6997452" y="5103176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229" y="0"/>
                </a:lnTo>
              </a:path>
            </a:pathLst>
          </a:custGeom>
          <a:ln w="88900">
            <a:solidFill>
              <a:srgbClr val="8582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/>
          <p:cNvSpPr txBox="1"/>
          <p:nvPr/>
        </p:nvSpPr>
        <p:spPr>
          <a:xfrm>
            <a:off x="3709634" y="5185167"/>
            <a:ext cx="3048975" cy="1042593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2000" b="1" spc="-1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03. </a:t>
            </a:r>
            <a:r>
              <a:rPr lang="ko-KR" altLang="en-US" sz="2000" b="1" spc="-1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진행 및 수정</a:t>
            </a:r>
            <a:r>
              <a:rPr lang="en-US" altLang="ko-KR" sz="2000" b="1" spc="-1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endParaRPr sz="2000" dirty="0" smtClean="0">
              <a:solidFill>
                <a:schemeClr val="bg1">
                  <a:lumMod val="50000"/>
                </a:schemeClr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  <a:p>
            <a:pPr marL="511175" marR="579120">
              <a:lnSpc>
                <a:spcPct val="185200"/>
              </a:lnSpc>
              <a:spcBef>
                <a:spcPts val="1080"/>
              </a:spcBef>
            </a:pPr>
            <a:r>
              <a:rPr lang="ko-KR" altLang="en-US" sz="1000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진행 상황  </a:t>
            </a:r>
            <a:r>
              <a:rPr lang="en-US" altLang="ko-KR" sz="1000" b="1" spc="1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</a:t>
            </a:r>
            <a:r>
              <a:rPr lang="en-US" altLang="ko-KR" sz="1000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16p                 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</a:t>
            </a:r>
            <a:r>
              <a:rPr lang="ko-KR" altLang="en-US"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수정 사항</a:t>
            </a:r>
            <a:r>
              <a:rPr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en-US"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</a:t>
            </a:r>
            <a:r>
              <a:rPr sz="1000" b="1" spc="1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 </a:t>
            </a:r>
            <a:r>
              <a:rPr lang="en-US"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24</a:t>
            </a:r>
            <a:r>
              <a:rPr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p</a:t>
            </a:r>
            <a:endParaRPr sz="1000" dirty="0">
              <a:solidFill>
                <a:schemeClr val="bg1">
                  <a:lumMod val="50000"/>
                </a:schemeClr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21" name="object 15"/>
          <p:cNvSpPr txBox="1"/>
          <p:nvPr/>
        </p:nvSpPr>
        <p:spPr>
          <a:xfrm>
            <a:off x="6965338" y="5185167"/>
            <a:ext cx="3048975" cy="1327286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2000" b="1" spc="-1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</a:t>
            </a:r>
            <a:r>
              <a:rPr lang="en-US" sz="2000" b="1" spc="-1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4</a:t>
            </a:r>
            <a:r>
              <a:rPr sz="2000" b="1" spc="-1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. </a:t>
            </a:r>
            <a:r>
              <a:rPr lang="ko-KR" altLang="en-US" sz="2000" b="1" spc="-1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리스크 극복 및 </a:t>
            </a:r>
            <a:r>
              <a:rPr lang="en-US" altLang="ko-KR" sz="2000" b="1" spc="-10" dirty="0" err="1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QnA</a:t>
            </a:r>
            <a:endParaRPr sz="2000" dirty="0" smtClean="0">
              <a:solidFill>
                <a:schemeClr val="bg1">
                  <a:lumMod val="50000"/>
                </a:schemeClr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  <a:p>
            <a:pPr marL="511175" marR="579120">
              <a:lnSpc>
                <a:spcPct val="185200"/>
              </a:lnSpc>
              <a:spcBef>
                <a:spcPts val="1080"/>
              </a:spcBef>
            </a:pPr>
            <a:r>
              <a:rPr lang="ko-KR" altLang="en-US" sz="1000" b="1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리스크</a:t>
            </a:r>
            <a:r>
              <a:rPr lang="en-US" altLang="ko-KR" sz="1000" b="1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ko-KR" altLang="en-US" sz="1000" b="1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극복  </a:t>
            </a:r>
            <a:r>
              <a:rPr lang="en-US" altLang="ko-KR" sz="1000" b="1" spc="1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</a:t>
            </a:r>
            <a:r>
              <a:rPr lang="en-US" altLang="ko-KR" sz="1000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en-US" altLang="ko-KR" sz="1000" spc="-4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29p</a:t>
            </a:r>
            <a:r>
              <a:rPr lang="ko-KR" altLang="en-US" sz="1000" b="1" spc="-4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           </a:t>
            </a:r>
            <a:r>
              <a:rPr lang="ko-KR" altLang="en-US" sz="1000" b="1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아쉬운 </a:t>
            </a:r>
            <a:r>
              <a:rPr lang="ko-KR" altLang="en-US" sz="1000" b="1" spc="-4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점  </a:t>
            </a:r>
            <a:r>
              <a:rPr lang="en-US" altLang="ko-KR" sz="1000" b="1" spc="14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</a:t>
            </a:r>
            <a:r>
              <a:rPr lang="ko-KR" altLang="en-US" sz="1000" spc="-4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</a:t>
            </a:r>
            <a:r>
              <a:rPr lang="en-US" altLang="ko-KR" sz="1000" spc="-4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35p</a:t>
            </a:r>
            <a:r>
              <a:rPr lang="ko-KR" altLang="en-US" sz="1000" b="1" spc="-4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</a:t>
            </a:r>
            <a:r>
              <a:rPr lang="ko-KR" altLang="en-US" sz="1000" b="1" spc="14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ko-KR" altLang="en-US" sz="1000" b="1" spc="-4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                  </a:t>
            </a:r>
            <a:r>
              <a:rPr lang="en-US" altLang="ko-KR" sz="1000" b="1" spc="-40" dirty="0" err="1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QnA</a:t>
            </a:r>
            <a:r>
              <a:rPr lang="ko-KR" altLang="en-US" sz="1000" b="1" spc="-12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</a:t>
            </a:r>
            <a:r>
              <a:rPr lang="en-US" altLang="ko-KR" sz="1000" b="1" spc="-12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  38</a:t>
            </a:r>
            <a:r>
              <a:rPr lang="en-US" altLang="ko-KR" sz="1000" b="1" spc="-3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p</a:t>
            </a:r>
            <a:r>
              <a:rPr lang="ko-KR" altLang="en-US" sz="1000" b="1" spc="-3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endParaRPr sz="1000" dirty="0">
              <a:solidFill>
                <a:schemeClr val="bg1">
                  <a:lumMod val="50000"/>
                </a:schemeClr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96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82332" y="142809"/>
            <a:ext cx="3011259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02.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연구내용 및 추진방향 </a:t>
            </a:r>
            <a:r>
              <a:rPr lang="en-US" altLang="ko-KR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요구 분석</a:t>
            </a:r>
            <a:endParaRPr sz="15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38558" y="5913294"/>
            <a:ext cx="3536942" cy="405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en-US" altLang="ko-KR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SE-CASE </a:t>
            </a: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다이어그램  및  클래스 다이어그램</a:t>
            </a:r>
            <a:endParaRPr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" y="546106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0" y="0"/>
                </a:moveTo>
                <a:lnTo>
                  <a:pt x="10691990" y="0"/>
                </a:lnTo>
              </a:path>
            </a:pathLst>
          </a:custGeom>
          <a:ln w="1225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17485" y="7134225"/>
            <a:ext cx="457200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 </a:t>
            </a:r>
            <a:fld id="{81D60167-4931-47E6-BA6A-407CBD079E47}" type="slidenum">
              <a:rPr sz="1200" spc="-15" dirty="0">
                <a:solidFill>
                  <a:srgbClr val="58595B"/>
                </a:solidFill>
                <a:latin typeface="Gulim"/>
                <a:cs typeface="Gulim"/>
              </a:rPr>
              <a:t>11</a:t>
            </a:fld>
            <a:r>
              <a:rPr sz="1200" spc="-120" dirty="0">
                <a:solidFill>
                  <a:srgbClr val="58595B"/>
                </a:solidFill>
                <a:latin typeface="Gulim"/>
                <a:cs typeface="Gulim"/>
              </a:rPr>
              <a:t> </a:t>
            </a: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</a:t>
            </a:r>
            <a:endParaRPr sz="1200" dirty="0">
              <a:latin typeface="Gulim"/>
              <a:cs typeface="Gulim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33" y="809625"/>
            <a:ext cx="4630968" cy="4886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01" y="1571625"/>
            <a:ext cx="5482481" cy="3352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623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82332" y="142809"/>
            <a:ext cx="3011259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02.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연구내용 및 추진방향 </a:t>
            </a:r>
            <a:r>
              <a:rPr lang="en-US" altLang="ko-KR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분석 설계</a:t>
            </a:r>
            <a:endParaRPr sz="15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54763" y="5965165"/>
            <a:ext cx="3186457" cy="405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en-US" altLang="ko-KR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MVC </a:t>
            </a: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패턴 및 데이터베이스 구축 설계도</a:t>
            </a:r>
            <a:endParaRPr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" y="546106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0" y="0"/>
                </a:moveTo>
                <a:lnTo>
                  <a:pt x="10691990" y="0"/>
                </a:lnTo>
              </a:path>
            </a:pathLst>
          </a:custGeom>
          <a:ln w="1225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25898" y="7134225"/>
            <a:ext cx="440384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 </a:t>
            </a:r>
            <a:fld id="{81D60167-4931-47E6-BA6A-407CBD079E47}" type="slidenum">
              <a:rPr sz="1200" spc="-15" dirty="0">
                <a:solidFill>
                  <a:srgbClr val="58595B"/>
                </a:solidFill>
                <a:latin typeface="Gulim"/>
                <a:cs typeface="Gulim"/>
              </a:rPr>
              <a:t>12</a:t>
            </a:fld>
            <a:r>
              <a:rPr sz="1200" spc="-120" dirty="0">
                <a:solidFill>
                  <a:srgbClr val="58595B"/>
                </a:solidFill>
                <a:latin typeface="Gulim"/>
                <a:cs typeface="Gulim"/>
              </a:rPr>
              <a:t> </a:t>
            </a: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</a:t>
            </a:r>
            <a:endParaRPr sz="1200">
              <a:latin typeface="Gulim"/>
              <a:cs typeface="Gulim"/>
            </a:endParaRPr>
          </a:p>
        </p:txBody>
      </p:sp>
      <p:pic>
        <p:nvPicPr>
          <p:cNvPr id="1026" name="Picture 2" descr="Coupang Android Architecture — Part 1 - 쿠팡 기술블로그 — Coupang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093" y="1229043"/>
            <a:ext cx="6019800" cy="437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005" y="1069401"/>
            <a:ext cx="6657975" cy="453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1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82332" y="142809"/>
            <a:ext cx="3011259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02.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연구내용 및 추진방향 </a:t>
            </a:r>
            <a:r>
              <a:rPr lang="en-US" altLang="ko-KR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구현</a:t>
            </a:r>
            <a:endParaRPr sz="15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30828" y="6269773"/>
            <a:ext cx="1830523" cy="405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안드로이드 소스코드</a:t>
            </a:r>
            <a:endParaRPr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" y="546106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0" y="0"/>
                </a:moveTo>
                <a:lnTo>
                  <a:pt x="10691990" y="0"/>
                </a:lnTo>
              </a:path>
            </a:pathLst>
          </a:custGeom>
          <a:ln w="1225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94300" y="7136013"/>
            <a:ext cx="440384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 </a:t>
            </a:r>
            <a:fld id="{81D60167-4931-47E6-BA6A-407CBD079E47}" type="slidenum">
              <a:rPr sz="1200" spc="-15" dirty="0">
                <a:solidFill>
                  <a:srgbClr val="58595B"/>
                </a:solidFill>
                <a:latin typeface="Gulim"/>
                <a:cs typeface="Gulim"/>
              </a:rPr>
              <a:t>13</a:t>
            </a:fld>
            <a:r>
              <a:rPr sz="1200" spc="-120" dirty="0">
                <a:solidFill>
                  <a:srgbClr val="58595B"/>
                </a:solidFill>
                <a:latin typeface="Gulim"/>
                <a:cs typeface="Gulim"/>
              </a:rPr>
              <a:t> </a:t>
            </a: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</a:t>
            </a:r>
            <a:endParaRPr sz="1200" dirty="0">
              <a:latin typeface="Gulim"/>
              <a:cs typeface="Gulim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92" y="705748"/>
            <a:ext cx="8763000" cy="550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82332" y="142809"/>
            <a:ext cx="3011259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02.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연구내용 및 추진방향 </a:t>
            </a:r>
            <a:r>
              <a:rPr lang="en-US" altLang="ko-KR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구현</a:t>
            </a:r>
            <a:endParaRPr sz="15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88972" y="6307024"/>
            <a:ext cx="2051040" cy="405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dirty="0" err="1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파이썬</a:t>
            </a: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및 </a:t>
            </a:r>
            <a:r>
              <a:rPr lang="en-US" altLang="ko-KR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PHP</a:t>
            </a: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소스코드</a:t>
            </a:r>
            <a:endParaRPr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" y="546106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0" y="0"/>
                </a:moveTo>
                <a:lnTo>
                  <a:pt x="10691990" y="0"/>
                </a:lnTo>
              </a:path>
            </a:pathLst>
          </a:custGeom>
          <a:ln w="1225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94300" y="7136013"/>
            <a:ext cx="440384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 </a:t>
            </a:r>
            <a:fld id="{81D60167-4931-47E6-BA6A-407CBD079E47}" type="slidenum">
              <a:rPr sz="1200" spc="-15" dirty="0">
                <a:solidFill>
                  <a:srgbClr val="58595B"/>
                </a:solidFill>
                <a:latin typeface="Gulim"/>
                <a:cs typeface="Gulim"/>
              </a:rPr>
              <a:t>14</a:t>
            </a:fld>
            <a:r>
              <a:rPr sz="1200" spc="-120" dirty="0">
                <a:solidFill>
                  <a:srgbClr val="58595B"/>
                </a:solidFill>
                <a:latin typeface="Gulim"/>
                <a:cs typeface="Gulim"/>
              </a:rPr>
              <a:t> </a:t>
            </a: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</a:t>
            </a:r>
            <a:endParaRPr sz="1200" dirty="0">
              <a:latin typeface="Gulim"/>
              <a:cs typeface="Gulim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77" y="945348"/>
            <a:ext cx="3826023" cy="49624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300" y="962024"/>
            <a:ext cx="4724401" cy="496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7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9640" y="1332573"/>
            <a:ext cx="2475260" cy="1315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01. </a:t>
            </a:r>
            <a:r>
              <a:rPr lang="ko-KR" altLang="en-US" sz="2000" b="1" spc="-1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작품 개요</a:t>
            </a:r>
            <a:endParaRPr sz="2000" dirty="0">
              <a:solidFill>
                <a:schemeClr val="bg1">
                  <a:lumMod val="50000"/>
                </a:schemeClr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  <a:p>
            <a:pPr marL="511175" marR="412750">
              <a:lnSpc>
                <a:spcPct val="185200"/>
              </a:lnSpc>
              <a:spcBef>
                <a:spcPts val="1080"/>
              </a:spcBef>
            </a:pPr>
            <a:r>
              <a:rPr lang="ko-KR" altLang="en-US" sz="1000" b="1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프로젝트 목표</a:t>
            </a:r>
            <a:r>
              <a:rPr lang="en-US" altLang="ko-KR" sz="1000" b="1" spc="-12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en-US" altLang="ko-KR"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-  </a:t>
            </a:r>
            <a:r>
              <a:rPr lang="en-US" altLang="ko-KR" sz="1000" b="1" spc="-3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4</a:t>
            </a:r>
            <a:r>
              <a:rPr lang="en-US" altLang="ko-KR"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p</a:t>
            </a:r>
            <a:r>
              <a:rPr lang="ko-KR" altLang="en-US" sz="1000" b="1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           필요성  </a:t>
            </a:r>
            <a:r>
              <a:rPr lang="en-US" altLang="ko-KR" sz="1000" b="1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</a:t>
            </a:r>
            <a:r>
              <a:rPr lang="en-US" altLang="ko-KR"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</a:t>
            </a:r>
            <a:r>
              <a:rPr lang="en-US" altLang="ko-KR"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5p</a:t>
            </a:r>
            <a:r>
              <a:rPr lang="ko-KR" altLang="en-US" sz="1000" b="1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                   관련 소프트웨어 현황  </a:t>
            </a:r>
            <a:r>
              <a:rPr lang="en-US" altLang="ko-KR" sz="1000" b="1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 8p</a:t>
            </a:r>
            <a:endParaRPr sz="1000" dirty="0">
              <a:solidFill>
                <a:schemeClr val="bg1">
                  <a:lumMod val="50000"/>
                </a:schemeClr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264" y="1001274"/>
            <a:ext cx="23564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b="1" spc="215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Index</a:t>
            </a:r>
            <a:endParaRPr sz="44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22346" y="1239171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229" y="0"/>
                </a:lnTo>
              </a:path>
            </a:pathLst>
          </a:custGeom>
          <a:ln w="88900">
            <a:solidFill>
              <a:srgbClr val="7FB539"/>
            </a:solidFill>
          </a:ln>
        </p:spPr>
        <p:txBody>
          <a:bodyPr wrap="square" lIns="0" tIns="0" rIns="0" bIns="0" rtlCol="0"/>
          <a:lstStyle/>
          <a:p>
            <a:endParaRPr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22346" y="5103176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229" y="0"/>
                </a:lnTo>
              </a:path>
            </a:pathLst>
          </a:custGeom>
          <a:ln w="88900">
            <a:solidFill>
              <a:srgbClr val="E4A03A"/>
            </a:solidFill>
          </a:ln>
        </p:spPr>
        <p:txBody>
          <a:bodyPr wrap="square" lIns="0" tIns="0" rIns="0" bIns="0" rtlCol="0"/>
          <a:lstStyle/>
          <a:p>
            <a:endParaRPr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97469" y="1239171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216" y="0"/>
                </a:lnTo>
              </a:path>
            </a:pathLst>
          </a:custGeom>
          <a:ln w="88900">
            <a:solidFill>
              <a:srgbClr val="65A1CE"/>
            </a:solidFill>
          </a:ln>
        </p:spPr>
        <p:txBody>
          <a:bodyPr wrap="square" lIns="0" tIns="0" rIns="0" bIns="0" rtlCol="0"/>
          <a:lstStyle/>
          <a:p>
            <a:endParaRPr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97469" y="5103176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216" y="0"/>
                </a:lnTo>
              </a:path>
            </a:pathLst>
          </a:custGeom>
          <a:ln w="88900">
            <a:solidFill>
              <a:srgbClr val="DE6E61"/>
            </a:solidFill>
          </a:ln>
        </p:spPr>
        <p:txBody>
          <a:bodyPr wrap="square" lIns="0" tIns="0" rIns="0" bIns="0" rtlCol="0"/>
          <a:lstStyle/>
          <a:p>
            <a:endParaRPr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09634" y="5185167"/>
            <a:ext cx="3048975" cy="1042593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2000" b="1" spc="-1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03. </a:t>
            </a:r>
            <a:r>
              <a:rPr lang="ko-KR" altLang="en-US" sz="2000" b="1" spc="-1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진행 및 </a:t>
            </a:r>
            <a:r>
              <a:rPr lang="ko-KR" altLang="en-US" sz="2000" b="1" spc="-1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수정</a:t>
            </a:r>
            <a:endParaRPr sz="2000" dirty="0" smtClean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  <a:p>
            <a:pPr marL="511175" marR="579120">
              <a:lnSpc>
                <a:spcPct val="185200"/>
              </a:lnSpc>
              <a:spcBef>
                <a:spcPts val="1080"/>
              </a:spcBef>
            </a:pPr>
            <a:r>
              <a:rPr lang="ko-KR" altLang="en-US" sz="1000" spc="-4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진행 상황  </a:t>
            </a:r>
            <a:r>
              <a:rPr lang="en-US" altLang="ko-KR" sz="1000" b="1" spc="14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</a:t>
            </a:r>
            <a:r>
              <a:rPr lang="en-US" altLang="ko-KR" sz="1000" spc="-4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16p                  </a:t>
            </a:r>
            <a:r>
              <a:rPr lang="ko-KR" altLang="en-US" sz="1000" dirty="0" smtClean="0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</a:t>
            </a:r>
            <a:r>
              <a:rPr lang="ko-KR" altLang="en-US" sz="1000" b="1" spc="-12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수정 사항</a:t>
            </a:r>
            <a:r>
              <a:rPr sz="1000" b="1" spc="-12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en-US" sz="1000" b="1" spc="-12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</a:t>
            </a:r>
            <a:r>
              <a:rPr sz="1000" b="1" spc="14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 </a:t>
            </a:r>
            <a:r>
              <a:rPr lang="en-US" sz="1000" b="1" spc="-3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24</a:t>
            </a:r>
            <a:r>
              <a:rPr sz="1000" b="1" spc="-3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p</a:t>
            </a:r>
            <a:endParaRPr sz="10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6" name="object 12"/>
          <p:cNvSpPr/>
          <p:nvPr/>
        </p:nvSpPr>
        <p:spPr>
          <a:xfrm>
            <a:off x="3722328" y="1239171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229" y="0"/>
                </a:lnTo>
              </a:path>
            </a:pathLst>
          </a:custGeom>
          <a:ln w="88900">
            <a:solidFill>
              <a:srgbClr val="8582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/>
          <p:cNvSpPr/>
          <p:nvPr/>
        </p:nvSpPr>
        <p:spPr>
          <a:xfrm>
            <a:off x="6997452" y="1239171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229" y="0"/>
                </a:lnTo>
              </a:path>
            </a:pathLst>
          </a:custGeom>
          <a:ln w="88900">
            <a:solidFill>
              <a:srgbClr val="8582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/>
          <p:cNvSpPr/>
          <p:nvPr/>
        </p:nvSpPr>
        <p:spPr>
          <a:xfrm>
            <a:off x="6997452" y="5103176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229" y="0"/>
                </a:lnTo>
              </a:path>
            </a:pathLst>
          </a:custGeom>
          <a:ln w="88900">
            <a:solidFill>
              <a:srgbClr val="8582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/>
          <p:cNvSpPr txBox="1"/>
          <p:nvPr/>
        </p:nvSpPr>
        <p:spPr>
          <a:xfrm>
            <a:off x="6984752" y="1332584"/>
            <a:ext cx="3010148" cy="1315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02. </a:t>
            </a:r>
            <a:r>
              <a:rPr lang="ko-KR" altLang="en-US" sz="2000" b="1" spc="-1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연구내용 및 추진방향</a:t>
            </a:r>
            <a:endParaRPr sz="2000" dirty="0" smtClean="0">
              <a:solidFill>
                <a:schemeClr val="bg1">
                  <a:lumMod val="50000"/>
                </a:schemeClr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  <a:p>
            <a:pPr marL="511175" marR="1259205">
              <a:lnSpc>
                <a:spcPct val="185200"/>
              </a:lnSpc>
              <a:spcBef>
                <a:spcPts val="1080"/>
              </a:spcBef>
            </a:pPr>
            <a:r>
              <a:rPr lang="ko-KR" altLang="en-US"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요구 분석  </a:t>
            </a:r>
            <a:r>
              <a:rPr lang="en-US" altLang="ko-KR"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  </a:t>
            </a:r>
            <a:r>
              <a:rPr lang="en-US" altLang="ko-KR"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1</a:t>
            </a:r>
            <a:r>
              <a:rPr lang="en-US" altLang="ko-KR" sz="1000" b="1" spc="-3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1</a:t>
            </a:r>
            <a:r>
              <a:rPr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p  </a:t>
            </a:r>
            <a:r>
              <a:rPr lang="en-US"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</a:t>
            </a:r>
            <a:r>
              <a:rPr lang="ko-KR" altLang="en-US"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분석 설계</a:t>
            </a:r>
            <a:r>
              <a:rPr lang="ko-KR" altLang="en-US"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</a:t>
            </a:r>
            <a:r>
              <a:rPr lang="en-US" altLang="ko-KR"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  </a:t>
            </a:r>
            <a:r>
              <a:rPr lang="en-US" altLang="ko-KR"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12</a:t>
            </a:r>
            <a:r>
              <a:rPr lang="en-US"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p                       </a:t>
            </a:r>
            <a:r>
              <a:rPr lang="ko-KR" altLang="en-US"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구현  </a:t>
            </a:r>
            <a:r>
              <a:rPr lang="en-US" altLang="ko-KR"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  </a:t>
            </a:r>
            <a:r>
              <a:rPr lang="en-US" altLang="ko-KR"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13p</a:t>
            </a:r>
            <a:endParaRPr sz="1000" dirty="0">
              <a:solidFill>
                <a:schemeClr val="bg1">
                  <a:lumMod val="50000"/>
                </a:schemeClr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21" name="object 15"/>
          <p:cNvSpPr txBox="1"/>
          <p:nvPr/>
        </p:nvSpPr>
        <p:spPr>
          <a:xfrm>
            <a:off x="6965338" y="5185167"/>
            <a:ext cx="3048975" cy="1327286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2000" b="1" spc="-1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</a:t>
            </a:r>
            <a:r>
              <a:rPr lang="en-US" sz="2000" b="1" spc="-1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4</a:t>
            </a:r>
            <a:r>
              <a:rPr sz="2000" b="1" spc="-1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. </a:t>
            </a:r>
            <a:r>
              <a:rPr lang="ko-KR" altLang="en-US" sz="2000" b="1" spc="-1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리스크 극복 및 </a:t>
            </a:r>
            <a:r>
              <a:rPr lang="en-US" altLang="ko-KR" sz="2000" b="1" spc="-10" dirty="0" err="1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QnA</a:t>
            </a:r>
            <a:endParaRPr sz="2000" dirty="0" smtClean="0">
              <a:solidFill>
                <a:schemeClr val="bg1">
                  <a:lumMod val="50000"/>
                </a:schemeClr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  <a:p>
            <a:pPr marL="511175" marR="579120">
              <a:lnSpc>
                <a:spcPct val="185200"/>
              </a:lnSpc>
              <a:spcBef>
                <a:spcPts val="1080"/>
              </a:spcBef>
            </a:pPr>
            <a:r>
              <a:rPr lang="ko-KR" altLang="en-US" sz="1000" b="1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리스크</a:t>
            </a:r>
            <a:r>
              <a:rPr lang="en-US" altLang="ko-KR" sz="1000" b="1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ko-KR" altLang="en-US" sz="1000" b="1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극복  </a:t>
            </a:r>
            <a:r>
              <a:rPr lang="en-US" altLang="ko-KR" sz="1000" b="1" spc="1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</a:t>
            </a:r>
            <a:r>
              <a:rPr lang="en-US" altLang="ko-KR" sz="1000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en-US" altLang="ko-KR" sz="1000" spc="-4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29p</a:t>
            </a:r>
            <a:r>
              <a:rPr lang="ko-KR" altLang="en-US" sz="1000" b="1" spc="-4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           </a:t>
            </a:r>
            <a:r>
              <a:rPr lang="ko-KR" altLang="en-US" sz="1000" b="1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아쉬운 </a:t>
            </a:r>
            <a:r>
              <a:rPr lang="ko-KR" altLang="en-US" sz="1000" b="1" spc="-4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점  </a:t>
            </a:r>
            <a:r>
              <a:rPr lang="en-US" altLang="ko-KR" sz="1000" b="1" spc="14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</a:t>
            </a:r>
            <a:r>
              <a:rPr lang="ko-KR" altLang="en-US" sz="1000" spc="-4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</a:t>
            </a:r>
            <a:r>
              <a:rPr lang="en-US" altLang="ko-KR" sz="1000" spc="-4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35p</a:t>
            </a:r>
            <a:r>
              <a:rPr lang="ko-KR" altLang="en-US" sz="1000" b="1" spc="-4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</a:t>
            </a:r>
            <a:r>
              <a:rPr lang="ko-KR" altLang="en-US" sz="1000" b="1" spc="14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ko-KR" altLang="en-US" sz="1000" b="1" spc="-4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                  </a:t>
            </a:r>
            <a:r>
              <a:rPr lang="en-US" altLang="ko-KR" sz="1000" b="1" spc="-40" dirty="0" err="1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QnA</a:t>
            </a:r>
            <a:r>
              <a:rPr lang="ko-KR" altLang="en-US" sz="1000" b="1" spc="-12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</a:t>
            </a:r>
            <a:r>
              <a:rPr lang="en-US" altLang="ko-KR" sz="1000" b="1" spc="-12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  38</a:t>
            </a:r>
            <a:r>
              <a:rPr lang="en-US" altLang="ko-KR" sz="1000" b="1" spc="-3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p</a:t>
            </a:r>
            <a:r>
              <a:rPr lang="ko-KR" altLang="en-US" sz="1000" b="1" spc="-3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endParaRPr sz="1000" dirty="0">
              <a:solidFill>
                <a:schemeClr val="bg1">
                  <a:lumMod val="50000"/>
                </a:schemeClr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7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82332" y="142809"/>
            <a:ext cx="5697768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03. </a:t>
            </a:r>
            <a:r>
              <a:rPr lang="ko-KR" altLang="en-US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진행 및 수정 </a:t>
            </a:r>
            <a:r>
              <a:rPr lang="en-US" altLang="ko-KR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통신 흐름</a:t>
            </a:r>
            <a:endParaRPr lang="ko-KR" altLang="en-US" sz="15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" y="546106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0" y="0"/>
                </a:moveTo>
                <a:lnTo>
                  <a:pt x="10691990" y="0"/>
                </a:lnTo>
              </a:path>
            </a:pathLst>
          </a:custGeom>
          <a:ln w="1225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25897" y="7134225"/>
            <a:ext cx="440384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 </a:t>
            </a:r>
            <a:fld id="{81D60167-4931-47E6-BA6A-407CBD079E47}" type="slidenum">
              <a:rPr sz="1200" spc="-15" dirty="0">
                <a:solidFill>
                  <a:srgbClr val="58595B"/>
                </a:solidFill>
                <a:latin typeface="Gulim"/>
                <a:cs typeface="Gulim"/>
              </a:rPr>
              <a:t>16</a:t>
            </a:fld>
            <a:r>
              <a:rPr sz="1200" spc="-120" dirty="0">
                <a:solidFill>
                  <a:srgbClr val="58595B"/>
                </a:solidFill>
                <a:latin typeface="Gulim"/>
                <a:cs typeface="Gulim"/>
              </a:rPr>
              <a:t> </a:t>
            </a: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</a:t>
            </a:r>
            <a:endParaRPr sz="1200" dirty="0">
              <a:latin typeface="Gulim"/>
              <a:cs typeface="Gulim"/>
            </a:endParaRPr>
          </a:p>
        </p:txBody>
      </p:sp>
      <p:sp>
        <p:nvSpPr>
          <p:cNvPr id="19" name="object 11"/>
          <p:cNvSpPr/>
          <p:nvPr/>
        </p:nvSpPr>
        <p:spPr>
          <a:xfrm>
            <a:off x="3065943" y="3017857"/>
            <a:ext cx="250825" cy="353060"/>
          </a:xfrm>
          <a:custGeom>
            <a:avLst/>
            <a:gdLst/>
            <a:ahLst/>
            <a:cxnLst/>
            <a:rect l="l" t="t" r="r" b="b"/>
            <a:pathLst>
              <a:path w="250825" h="353060">
                <a:moveTo>
                  <a:pt x="0" y="0"/>
                </a:moveTo>
                <a:lnTo>
                  <a:pt x="0" y="352894"/>
                </a:lnTo>
                <a:lnTo>
                  <a:pt x="250342" y="176466"/>
                </a:lnTo>
                <a:lnTo>
                  <a:pt x="0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218" name="Picture 2" descr="안드로이드 - 해시넷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27" y="224188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Google Cloud Platform Overview - BESPIN GLOB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15" y="2499715"/>
            <a:ext cx="2707810" cy="167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11"/>
          <p:cNvSpPr/>
          <p:nvPr/>
        </p:nvSpPr>
        <p:spPr>
          <a:xfrm>
            <a:off x="6696372" y="3017857"/>
            <a:ext cx="250825" cy="353060"/>
          </a:xfrm>
          <a:custGeom>
            <a:avLst/>
            <a:gdLst/>
            <a:ahLst/>
            <a:cxnLst/>
            <a:rect l="l" t="t" r="r" b="b"/>
            <a:pathLst>
              <a:path w="250825" h="353060">
                <a:moveTo>
                  <a:pt x="0" y="0"/>
                </a:moveTo>
                <a:lnTo>
                  <a:pt x="0" y="352894"/>
                </a:lnTo>
                <a:lnTo>
                  <a:pt x="250342" y="176466"/>
                </a:lnTo>
                <a:lnTo>
                  <a:pt x="0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222" name="Picture 6" descr="동아사이언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14" y="2600487"/>
            <a:ext cx="2500362" cy="118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bject 10"/>
          <p:cNvSpPr txBox="1"/>
          <p:nvPr/>
        </p:nvSpPr>
        <p:spPr>
          <a:xfrm>
            <a:off x="2843698" y="1562296"/>
            <a:ext cx="946140" cy="7777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HTTP</a:t>
            </a:r>
          </a:p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requests</a:t>
            </a:r>
            <a:endParaRPr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7" name="object 10"/>
          <p:cNvSpPr txBox="1"/>
          <p:nvPr/>
        </p:nvSpPr>
        <p:spPr>
          <a:xfrm>
            <a:off x="4620884" y="1562296"/>
            <a:ext cx="1010026" cy="8104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PHP </a:t>
            </a:r>
          </a:p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en-US" sz="1700" spc="-220" dirty="0" err="1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DBconnect</a:t>
            </a:r>
            <a:endParaRPr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8" name="object 10"/>
          <p:cNvSpPr txBox="1"/>
          <p:nvPr/>
        </p:nvSpPr>
        <p:spPr>
          <a:xfrm>
            <a:off x="6330188" y="1562296"/>
            <a:ext cx="1010026" cy="8104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en-US" sz="1700" spc="-220" dirty="0" err="1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Mysql</a:t>
            </a:r>
            <a:endParaRPr lang="en-US" sz="1700" spc="-220" dirty="0" smtClean="0">
              <a:solidFill>
                <a:srgbClr val="58595B"/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SQL  query</a:t>
            </a:r>
            <a:endParaRPr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20" name="object 10"/>
          <p:cNvSpPr txBox="1"/>
          <p:nvPr/>
        </p:nvSpPr>
        <p:spPr>
          <a:xfrm>
            <a:off x="4888889" y="6258731"/>
            <a:ext cx="914400" cy="405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통신  흐름</a:t>
            </a:r>
            <a:endParaRPr lang="ko-KR" altLang="en-US"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627" y="1430857"/>
            <a:ext cx="9198645" cy="352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7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82332" y="142809"/>
            <a:ext cx="5697768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03. </a:t>
            </a:r>
            <a:r>
              <a:rPr lang="ko-KR" altLang="en-US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진행 및 수정 </a:t>
            </a:r>
            <a:r>
              <a:rPr lang="en-US" altLang="ko-KR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</a:t>
            </a:r>
            <a:r>
              <a:rPr lang="ko-KR" altLang="en-US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통신 흐름</a:t>
            </a:r>
            <a:endParaRPr lang="ko-KR" altLang="en-US" sz="15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" y="546106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0" y="0"/>
                </a:moveTo>
                <a:lnTo>
                  <a:pt x="10691990" y="0"/>
                </a:lnTo>
              </a:path>
            </a:pathLst>
          </a:custGeom>
          <a:ln w="1225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25897" y="7134225"/>
            <a:ext cx="440384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 </a:t>
            </a:r>
            <a:fld id="{81D60167-4931-47E6-BA6A-407CBD079E47}" type="slidenum">
              <a:rPr sz="1200" spc="-15" dirty="0">
                <a:solidFill>
                  <a:srgbClr val="58595B"/>
                </a:solidFill>
                <a:latin typeface="Gulim"/>
                <a:cs typeface="Gulim"/>
              </a:rPr>
              <a:t>17</a:t>
            </a:fld>
            <a:r>
              <a:rPr sz="1200" spc="-120" dirty="0">
                <a:solidFill>
                  <a:srgbClr val="58595B"/>
                </a:solidFill>
                <a:latin typeface="Gulim"/>
                <a:cs typeface="Gulim"/>
              </a:rPr>
              <a:t> </a:t>
            </a: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</a:t>
            </a:r>
            <a:endParaRPr sz="1200" dirty="0">
              <a:latin typeface="Gulim"/>
              <a:cs typeface="Gulim"/>
            </a:endParaRPr>
          </a:p>
        </p:txBody>
      </p:sp>
      <p:sp>
        <p:nvSpPr>
          <p:cNvPr id="19" name="object 11"/>
          <p:cNvSpPr/>
          <p:nvPr/>
        </p:nvSpPr>
        <p:spPr>
          <a:xfrm flipH="1">
            <a:off x="3136920" y="3017856"/>
            <a:ext cx="214717" cy="353060"/>
          </a:xfrm>
          <a:custGeom>
            <a:avLst/>
            <a:gdLst/>
            <a:ahLst/>
            <a:cxnLst/>
            <a:rect l="l" t="t" r="r" b="b"/>
            <a:pathLst>
              <a:path w="250825" h="353060">
                <a:moveTo>
                  <a:pt x="0" y="0"/>
                </a:moveTo>
                <a:lnTo>
                  <a:pt x="0" y="352894"/>
                </a:lnTo>
                <a:lnTo>
                  <a:pt x="250342" y="176466"/>
                </a:lnTo>
                <a:lnTo>
                  <a:pt x="0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218" name="Picture 2" descr="안드로이드 - 해시넷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27" y="224188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Google Cloud Platform Overview - BESPIN GLOB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15" y="2499715"/>
            <a:ext cx="2707810" cy="167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11"/>
          <p:cNvSpPr/>
          <p:nvPr/>
        </p:nvSpPr>
        <p:spPr>
          <a:xfrm flipH="1">
            <a:off x="6765618" y="3024970"/>
            <a:ext cx="228303" cy="353060"/>
          </a:xfrm>
          <a:custGeom>
            <a:avLst/>
            <a:gdLst/>
            <a:ahLst/>
            <a:cxnLst/>
            <a:rect l="l" t="t" r="r" b="b"/>
            <a:pathLst>
              <a:path w="250825" h="353060">
                <a:moveTo>
                  <a:pt x="0" y="0"/>
                </a:moveTo>
                <a:lnTo>
                  <a:pt x="0" y="352894"/>
                </a:lnTo>
                <a:lnTo>
                  <a:pt x="250342" y="176466"/>
                </a:lnTo>
                <a:lnTo>
                  <a:pt x="0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222" name="Picture 6" descr="동아사이언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14" y="2600487"/>
            <a:ext cx="2500362" cy="118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bject 10"/>
          <p:cNvSpPr txBox="1"/>
          <p:nvPr/>
        </p:nvSpPr>
        <p:spPr>
          <a:xfrm>
            <a:off x="2920889" y="4254082"/>
            <a:ext cx="946140" cy="8104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HTTP</a:t>
            </a:r>
          </a:p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response</a:t>
            </a:r>
            <a:endParaRPr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7" name="object 10"/>
          <p:cNvSpPr txBox="1"/>
          <p:nvPr/>
        </p:nvSpPr>
        <p:spPr>
          <a:xfrm>
            <a:off x="4620884" y="4237732"/>
            <a:ext cx="1259216" cy="8104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PHP </a:t>
            </a:r>
          </a:p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en-US" sz="1700" spc="-220" dirty="0" err="1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Json</a:t>
            </a:r>
            <a:r>
              <a:rPr 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en-US" sz="1700" spc="-220" dirty="0" err="1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endcode</a:t>
            </a:r>
            <a:endParaRPr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8" name="object 10"/>
          <p:cNvSpPr txBox="1"/>
          <p:nvPr/>
        </p:nvSpPr>
        <p:spPr>
          <a:xfrm>
            <a:off x="6430096" y="4204062"/>
            <a:ext cx="1010026" cy="8104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en-US" sz="1700" spc="-220" dirty="0" err="1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Mysql</a:t>
            </a:r>
            <a:endParaRPr lang="en-US" sz="1700" spc="-220" dirty="0" smtClean="0">
              <a:solidFill>
                <a:srgbClr val="58595B"/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en-US" sz="1700" spc="-220" dirty="0" err="1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Sql</a:t>
            </a:r>
            <a:r>
              <a:rPr 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results</a:t>
            </a:r>
            <a:endParaRPr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21" name="object 10"/>
          <p:cNvSpPr txBox="1"/>
          <p:nvPr/>
        </p:nvSpPr>
        <p:spPr>
          <a:xfrm>
            <a:off x="4888889" y="6258731"/>
            <a:ext cx="914400" cy="405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통신  흐름</a:t>
            </a:r>
            <a:endParaRPr lang="ko-KR" altLang="en-US"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542" y="1596986"/>
            <a:ext cx="10211093" cy="371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6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917029"/>
            <a:ext cx="2889847" cy="465039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object 9"/>
          <p:cNvSpPr txBox="1"/>
          <p:nvPr/>
        </p:nvSpPr>
        <p:spPr>
          <a:xfrm>
            <a:off x="182332" y="142809"/>
            <a:ext cx="5697768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03. </a:t>
            </a:r>
            <a:r>
              <a:rPr lang="ko-KR" altLang="en-US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진행 및 수정 </a:t>
            </a:r>
            <a:r>
              <a:rPr lang="en-US" altLang="ko-KR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이전 계획</a:t>
            </a:r>
            <a:endParaRPr lang="ko-KR" altLang="en-US" sz="15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" y="546106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0" y="0"/>
                </a:moveTo>
                <a:lnTo>
                  <a:pt x="10691990" y="0"/>
                </a:lnTo>
              </a:path>
            </a:pathLst>
          </a:custGeom>
          <a:ln w="1225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25897" y="7134225"/>
            <a:ext cx="440384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 </a:t>
            </a:r>
            <a:fld id="{81D60167-4931-47E6-BA6A-407CBD079E47}" type="slidenum">
              <a:rPr sz="1200" spc="-15" dirty="0">
                <a:solidFill>
                  <a:srgbClr val="58595B"/>
                </a:solidFill>
                <a:latin typeface="Gulim"/>
                <a:cs typeface="Gulim"/>
              </a:rPr>
              <a:t>18</a:t>
            </a:fld>
            <a:r>
              <a:rPr sz="1200" spc="-120" dirty="0">
                <a:solidFill>
                  <a:srgbClr val="58595B"/>
                </a:solidFill>
                <a:latin typeface="Gulim"/>
                <a:cs typeface="Gulim"/>
              </a:rPr>
              <a:t> </a:t>
            </a: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</a:t>
            </a:r>
            <a:endParaRPr sz="1200" dirty="0">
              <a:latin typeface="Gulim"/>
              <a:cs typeface="Gulim"/>
            </a:endParaRPr>
          </a:p>
        </p:txBody>
      </p:sp>
      <p:pic>
        <p:nvPicPr>
          <p:cNvPr id="12" name="_x367104248" descr="EMB00000bd849a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732" y="917029"/>
            <a:ext cx="2816524" cy="46357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441" y="917029"/>
            <a:ext cx="2880024" cy="463575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object 10"/>
          <p:cNvSpPr txBox="1"/>
          <p:nvPr/>
        </p:nvSpPr>
        <p:spPr>
          <a:xfrm>
            <a:off x="4356100" y="6296025"/>
            <a:ext cx="1973731" cy="405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dirty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중간발표  시  추진  계획</a:t>
            </a:r>
            <a:endParaRPr lang="ko-KR" altLang="en-US"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69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82332" y="142809"/>
            <a:ext cx="5697768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03.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진행 및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수정</a:t>
            </a:r>
            <a:r>
              <a:rPr lang="en-US" altLang="ko-KR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en-US" altLang="ko-KR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진행상황</a:t>
            </a:r>
            <a:endParaRPr sz="15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38817" y="6296025"/>
            <a:ext cx="1212450" cy="405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기존 </a:t>
            </a:r>
            <a:r>
              <a:rPr lang="en-US" altLang="ko-KR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UI </a:t>
            </a: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디자인</a:t>
            </a:r>
            <a:endParaRPr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" y="546106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0" y="0"/>
                </a:moveTo>
                <a:lnTo>
                  <a:pt x="10691990" y="0"/>
                </a:lnTo>
              </a:path>
            </a:pathLst>
          </a:custGeom>
          <a:ln w="1225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24850" y="7136013"/>
            <a:ext cx="440384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 </a:t>
            </a:r>
            <a:fld id="{81D60167-4931-47E6-BA6A-407CBD079E47}" type="slidenum">
              <a:rPr sz="1200" spc="-15" dirty="0">
                <a:solidFill>
                  <a:srgbClr val="58595B"/>
                </a:solidFill>
                <a:latin typeface="Gulim"/>
                <a:cs typeface="Gulim"/>
              </a:rPr>
              <a:t>19</a:t>
            </a:fld>
            <a:r>
              <a:rPr sz="1200" spc="-120" dirty="0">
                <a:solidFill>
                  <a:srgbClr val="58595B"/>
                </a:solidFill>
                <a:latin typeface="Gulim"/>
                <a:cs typeface="Gulim"/>
              </a:rPr>
              <a:t> </a:t>
            </a: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</a:t>
            </a:r>
            <a:endParaRPr sz="1200" dirty="0">
              <a:latin typeface="Gulim"/>
              <a:cs typeface="Guli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441" y="956139"/>
            <a:ext cx="2880024" cy="457788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67" y="962566"/>
            <a:ext cx="2889847" cy="45656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956139"/>
            <a:ext cx="2816524" cy="457788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0028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9640" y="1332573"/>
            <a:ext cx="2475260" cy="1315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01. </a:t>
            </a:r>
            <a:r>
              <a:rPr lang="ko-KR" altLang="en-US" sz="2000" b="1" spc="-1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작품 개요</a:t>
            </a:r>
            <a:endParaRPr sz="20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  <a:p>
            <a:pPr marL="511175" marR="412750">
              <a:lnSpc>
                <a:spcPct val="185200"/>
              </a:lnSpc>
              <a:spcBef>
                <a:spcPts val="1080"/>
              </a:spcBef>
            </a:pPr>
            <a:r>
              <a:rPr lang="ko-KR" altLang="en-US" sz="1000" b="1" spc="-4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프로젝트 목표</a:t>
            </a:r>
            <a:r>
              <a:rPr lang="en-US" altLang="ko-KR" sz="1000" b="1" spc="-120" dirty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en-US" altLang="ko-KR" sz="1000" b="1" spc="-12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-  </a:t>
            </a:r>
            <a:r>
              <a:rPr lang="en-US" altLang="ko-KR" sz="1000" b="1" spc="-30" dirty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4</a:t>
            </a:r>
            <a:r>
              <a:rPr lang="en-US" altLang="ko-KR" sz="1000" b="1" spc="-3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p</a:t>
            </a:r>
            <a:r>
              <a:rPr lang="ko-KR" altLang="en-US" sz="1000" b="1" spc="-4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           필요성  </a:t>
            </a:r>
            <a:r>
              <a:rPr lang="en-US" altLang="ko-KR" sz="1000" b="1" spc="-4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</a:t>
            </a:r>
            <a:r>
              <a:rPr lang="en-US" altLang="ko-KR" sz="1000" b="1" spc="-12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</a:t>
            </a:r>
            <a:r>
              <a:rPr lang="en-US" altLang="ko-KR" sz="1000" b="1" spc="-3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5p</a:t>
            </a:r>
            <a:r>
              <a:rPr lang="ko-KR" altLang="en-US" sz="1000" b="1" spc="-4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                   관련 소프트웨어 현황  </a:t>
            </a:r>
            <a:r>
              <a:rPr lang="en-US" altLang="ko-KR" sz="1000" b="1" spc="-4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 8p</a:t>
            </a:r>
            <a:endParaRPr sz="10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264" y="1001274"/>
            <a:ext cx="23564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b="1" spc="215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Index</a:t>
            </a:r>
            <a:endParaRPr sz="44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22346" y="1239171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229" y="0"/>
                </a:lnTo>
              </a:path>
            </a:pathLst>
          </a:custGeom>
          <a:ln w="88900">
            <a:solidFill>
              <a:srgbClr val="7FB539"/>
            </a:solidFill>
          </a:ln>
        </p:spPr>
        <p:txBody>
          <a:bodyPr wrap="square" lIns="0" tIns="0" rIns="0" bIns="0" rtlCol="0"/>
          <a:lstStyle/>
          <a:p>
            <a:endParaRPr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22346" y="5103176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229" y="0"/>
                </a:lnTo>
              </a:path>
            </a:pathLst>
          </a:custGeom>
          <a:ln w="88900">
            <a:solidFill>
              <a:srgbClr val="E4A03A"/>
            </a:solidFill>
          </a:ln>
        </p:spPr>
        <p:txBody>
          <a:bodyPr wrap="square" lIns="0" tIns="0" rIns="0" bIns="0" rtlCol="0"/>
          <a:lstStyle/>
          <a:p>
            <a:endParaRPr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97469" y="1239171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216" y="0"/>
                </a:lnTo>
              </a:path>
            </a:pathLst>
          </a:custGeom>
          <a:ln w="88900">
            <a:solidFill>
              <a:srgbClr val="65A1CE"/>
            </a:solidFill>
          </a:ln>
        </p:spPr>
        <p:txBody>
          <a:bodyPr wrap="square" lIns="0" tIns="0" rIns="0" bIns="0" rtlCol="0"/>
          <a:lstStyle/>
          <a:p>
            <a:endParaRPr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97469" y="5103176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216" y="0"/>
                </a:lnTo>
              </a:path>
            </a:pathLst>
          </a:custGeom>
          <a:ln w="88900">
            <a:solidFill>
              <a:srgbClr val="DE6E61"/>
            </a:solidFill>
          </a:ln>
        </p:spPr>
        <p:txBody>
          <a:bodyPr wrap="square" lIns="0" tIns="0" rIns="0" bIns="0" rtlCol="0"/>
          <a:lstStyle/>
          <a:p>
            <a:endParaRPr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3709634" y="5185167"/>
            <a:ext cx="3048975" cy="1042593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2000" b="1" spc="-10" dirty="0" smtClean="0">
                <a:solidFill>
                  <a:schemeClr val="bg1">
                    <a:lumMod val="9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03. </a:t>
            </a:r>
            <a:r>
              <a:rPr lang="ko-KR" altLang="en-US" sz="2000" b="1" spc="-10" dirty="0" smtClean="0">
                <a:solidFill>
                  <a:schemeClr val="bg1">
                    <a:lumMod val="9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진행 및 수정</a:t>
            </a:r>
            <a:r>
              <a:rPr lang="en-US" altLang="ko-KR" sz="2000" b="1" spc="-10" dirty="0" smtClean="0">
                <a:solidFill>
                  <a:schemeClr val="bg1">
                    <a:lumMod val="9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endParaRPr sz="2000" dirty="0" smtClean="0">
              <a:solidFill>
                <a:schemeClr val="bg1">
                  <a:lumMod val="95000"/>
                </a:schemeClr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  <a:p>
            <a:pPr marL="511175" marR="579120">
              <a:lnSpc>
                <a:spcPct val="185200"/>
              </a:lnSpc>
              <a:spcBef>
                <a:spcPts val="1080"/>
              </a:spcBef>
            </a:pPr>
            <a:r>
              <a:rPr lang="ko-KR" altLang="en-US" sz="1000" spc="-40" dirty="0" smtClean="0">
                <a:solidFill>
                  <a:schemeClr val="bg1">
                    <a:lumMod val="9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진행 상황  </a:t>
            </a:r>
            <a:r>
              <a:rPr lang="en-US" altLang="ko-KR" sz="1000" b="1" spc="140" dirty="0" smtClean="0">
                <a:solidFill>
                  <a:schemeClr val="bg1">
                    <a:lumMod val="9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</a:t>
            </a:r>
            <a:r>
              <a:rPr lang="en-US" altLang="ko-KR" sz="1000" spc="-40" dirty="0" smtClean="0">
                <a:solidFill>
                  <a:schemeClr val="bg1">
                    <a:lumMod val="9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16p                  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</a:t>
            </a:r>
            <a:r>
              <a:rPr lang="ko-KR" altLang="en-US" sz="1000" b="1" spc="-120" dirty="0" smtClean="0">
                <a:solidFill>
                  <a:schemeClr val="bg1">
                    <a:lumMod val="9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수정 사항</a:t>
            </a:r>
            <a:r>
              <a:rPr sz="1000" b="1" spc="-120" dirty="0" smtClean="0">
                <a:solidFill>
                  <a:schemeClr val="bg1">
                    <a:lumMod val="9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en-US" sz="1000" b="1" spc="-120" dirty="0" smtClean="0">
                <a:solidFill>
                  <a:schemeClr val="bg1">
                    <a:lumMod val="9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</a:t>
            </a:r>
            <a:r>
              <a:rPr sz="1000" b="1" spc="140" dirty="0" smtClean="0">
                <a:solidFill>
                  <a:schemeClr val="bg1">
                    <a:lumMod val="9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 </a:t>
            </a:r>
            <a:r>
              <a:rPr lang="en-US" sz="1000" b="1" spc="-30" dirty="0" smtClean="0">
                <a:solidFill>
                  <a:schemeClr val="bg1">
                    <a:lumMod val="9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24</a:t>
            </a:r>
            <a:r>
              <a:rPr sz="1000" b="1" spc="-30" dirty="0" smtClean="0">
                <a:solidFill>
                  <a:schemeClr val="bg1">
                    <a:lumMod val="95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p</a:t>
            </a:r>
            <a:endParaRPr sz="1000" dirty="0">
              <a:solidFill>
                <a:schemeClr val="bg1">
                  <a:lumMod val="95000"/>
                </a:schemeClr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9" name="object 15"/>
          <p:cNvSpPr txBox="1"/>
          <p:nvPr/>
        </p:nvSpPr>
        <p:spPr>
          <a:xfrm>
            <a:off x="6965338" y="5185167"/>
            <a:ext cx="3048975" cy="1327286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2000" b="1" spc="-10" dirty="0" smtClean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</a:t>
            </a:r>
            <a:r>
              <a:rPr lang="en-US" sz="2000" b="1" spc="-10" dirty="0" smtClean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4</a:t>
            </a:r>
            <a:r>
              <a:rPr sz="2000" b="1" spc="-10" dirty="0" smtClean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. </a:t>
            </a:r>
            <a:r>
              <a:rPr lang="ko-KR" altLang="en-US" sz="2000" b="1" spc="-10" dirty="0" smtClean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리스크 극복 및 </a:t>
            </a:r>
            <a:r>
              <a:rPr lang="en-US" altLang="ko-KR" sz="2000" b="1" spc="-10" dirty="0" err="1" smtClean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QnA</a:t>
            </a:r>
            <a:endParaRPr sz="2000" dirty="0" smtClean="0">
              <a:solidFill>
                <a:schemeClr val="bg1"/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  <a:p>
            <a:pPr marL="511175" marR="579120">
              <a:lnSpc>
                <a:spcPct val="185200"/>
              </a:lnSpc>
              <a:spcBef>
                <a:spcPts val="1080"/>
              </a:spcBef>
            </a:pPr>
            <a:r>
              <a:rPr lang="ko-KR" altLang="en-US" sz="1000" b="1" spc="-40" dirty="0" smtClean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리스크</a:t>
            </a:r>
            <a:r>
              <a:rPr lang="en-US" altLang="ko-KR" sz="1000" b="1" spc="-40" dirty="0" smtClean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ko-KR" altLang="en-US" sz="1000" b="1" spc="-40" dirty="0" smtClean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극복  </a:t>
            </a:r>
            <a:r>
              <a:rPr lang="en-US" altLang="ko-KR" sz="1000" b="1" spc="140" dirty="0" smtClean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</a:t>
            </a:r>
            <a:r>
              <a:rPr lang="en-US" altLang="ko-KR" sz="1000" spc="-40" dirty="0" smtClean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en-US" altLang="ko-KR" sz="1000" spc="-40" dirty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29p</a:t>
            </a:r>
            <a:r>
              <a:rPr lang="ko-KR" altLang="en-US" sz="1000" b="1" spc="-40" dirty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           </a:t>
            </a:r>
            <a:r>
              <a:rPr lang="ko-KR" altLang="en-US" sz="1000" b="1" spc="-40" dirty="0" smtClean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아쉬운 </a:t>
            </a:r>
            <a:r>
              <a:rPr lang="ko-KR" altLang="en-US" sz="1000" b="1" spc="-40" dirty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점  </a:t>
            </a:r>
            <a:r>
              <a:rPr lang="en-US" altLang="ko-KR" sz="1000" b="1" spc="140" dirty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</a:t>
            </a:r>
            <a:r>
              <a:rPr lang="ko-KR" altLang="en-US" sz="1000" spc="-40" dirty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</a:t>
            </a:r>
            <a:r>
              <a:rPr lang="en-US" altLang="ko-KR" sz="1000" spc="-40" dirty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35p</a:t>
            </a:r>
            <a:r>
              <a:rPr lang="ko-KR" altLang="en-US" sz="1000" b="1" spc="-40" dirty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</a:t>
            </a:r>
            <a:r>
              <a:rPr lang="ko-KR" altLang="en-US" sz="1000" b="1" spc="140" dirty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ko-KR" altLang="en-US" sz="1000" b="1" spc="-40" dirty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                  </a:t>
            </a:r>
            <a:r>
              <a:rPr lang="en-US" altLang="ko-KR" sz="1000" b="1" spc="-40" dirty="0" err="1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QnA</a:t>
            </a:r>
            <a:r>
              <a:rPr lang="ko-KR" altLang="en-US" sz="1000" b="1" spc="-120" dirty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</a:t>
            </a:r>
            <a:r>
              <a:rPr lang="en-US" altLang="ko-KR" sz="1000" b="1" spc="-120" dirty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  38</a:t>
            </a:r>
            <a:r>
              <a:rPr lang="en-US" altLang="ko-KR" sz="1000" b="1" spc="-30" dirty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p</a:t>
            </a:r>
            <a:r>
              <a:rPr lang="ko-KR" altLang="en-US" sz="1000" b="1" spc="-30" dirty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endParaRPr sz="1000" dirty="0">
              <a:solidFill>
                <a:schemeClr val="bg1"/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20" name="object 14"/>
          <p:cNvSpPr txBox="1"/>
          <p:nvPr/>
        </p:nvSpPr>
        <p:spPr>
          <a:xfrm>
            <a:off x="6984752" y="1332584"/>
            <a:ext cx="3010148" cy="1315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02. </a:t>
            </a:r>
            <a:r>
              <a:rPr lang="ko-KR" altLang="en-US" sz="2000" b="1" spc="-10" dirty="0" smtClean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연구내용 및 추진방향</a:t>
            </a:r>
            <a:endParaRPr sz="2000" dirty="0" smtClean="0">
              <a:solidFill>
                <a:schemeClr val="bg1"/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  <a:p>
            <a:pPr marL="511175" marR="1259205">
              <a:lnSpc>
                <a:spcPct val="185200"/>
              </a:lnSpc>
              <a:spcBef>
                <a:spcPts val="1080"/>
              </a:spcBef>
            </a:pPr>
            <a:r>
              <a:rPr lang="ko-KR" altLang="en-US" sz="1000" b="1" spc="-120" dirty="0" smtClean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요구 분석  </a:t>
            </a:r>
            <a:r>
              <a:rPr lang="en-US" altLang="ko-KR" sz="1000" b="1" spc="-120" dirty="0" smtClean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  </a:t>
            </a:r>
            <a:r>
              <a:rPr lang="en-US" altLang="ko-KR" sz="1000" b="1" spc="-120" dirty="0" smtClean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1</a:t>
            </a:r>
            <a:r>
              <a:rPr lang="en-US" altLang="ko-KR" sz="1000" b="1" spc="-30" dirty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1</a:t>
            </a:r>
            <a:r>
              <a:rPr sz="1000" b="1" spc="-30" dirty="0" smtClean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p  </a:t>
            </a:r>
            <a:r>
              <a:rPr lang="en-US" sz="1000" b="1" spc="-30" dirty="0" smtClean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</a:t>
            </a:r>
            <a:r>
              <a:rPr lang="ko-KR" altLang="en-US" sz="1000" b="1" spc="-30" dirty="0" smtClean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분석 설계</a:t>
            </a:r>
            <a:r>
              <a:rPr lang="ko-KR" altLang="en-US" sz="1000" b="1" spc="-120" dirty="0" smtClean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</a:t>
            </a:r>
            <a:r>
              <a:rPr lang="en-US" altLang="ko-KR" sz="1000" b="1" spc="-120" dirty="0" smtClean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  </a:t>
            </a:r>
            <a:r>
              <a:rPr lang="en-US" altLang="ko-KR" sz="1000" b="1" spc="-120" dirty="0" smtClean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12</a:t>
            </a:r>
            <a:r>
              <a:rPr lang="en-US" sz="1000" b="1" spc="-30" dirty="0" smtClean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p                       </a:t>
            </a:r>
            <a:r>
              <a:rPr lang="ko-KR" altLang="en-US" sz="1000" b="1" spc="-30" dirty="0" smtClean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구현  </a:t>
            </a:r>
            <a:r>
              <a:rPr lang="en-US" altLang="ko-KR" sz="1000" b="1" spc="-30" dirty="0" smtClean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  </a:t>
            </a:r>
            <a:r>
              <a:rPr lang="en-US" altLang="ko-KR" sz="1000" b="1" spc="-30" dirty="0" smtClean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13p</a:t>
            </a:r>
            <a:endParaRPr sz="1000" dirty="0">
              <a:solidFill>
                <a:schemeClr val="bg1"/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00" y="908020"/>
            <a:ext cx="3265518" cy="478785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object 9"/>
          <p:cNvSpPr txBox="1"/>
          <p:nvPr/>
        </p:nvSpPr>
        <p:spPr>
          <a:xfrm>
            <a:off x="182332" y="142809"/>
            <a:ext cx="5697768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03.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진행 및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수정</a:t>
            </a:r>
            <a:r>
              <a:rPr lang="en-US" altLang="ko-KR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en-US" altLang="ko-KR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진행상황</a:t>
            </a:r>
            <a:endParaRPr sz="15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96250" y="6296025"/>
            <a:ext cx="914400" cy="405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진행상황</a:t>
            </a:r>
            <a:endParaRPr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" y="546106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0" y="0"/>
                </a:moveTo>
                <a:lnTo>
                  <a:pt x="10691990" y="0"/>
                </a:lnTo>
              </a:path>
            </a:pathLst>
          </a:custGeom>
          <a:ln w="1225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24850" y="7136013"/>
            <a:ext cx="440384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 </a:t>
            </a:r>
            <a:fld id="{81D60167-4931-47E6-BA6A-407CBD079E47}" type="slidenum">
              <a:rPr sz="1200" spc="-15" dirty="0">
                <a:solidFill>
                  <a:srgbClr val="58595B"/>
                </a:solidFill>
                <a:latin typeface="Gulim"/>
                <a:cs typeface="Gulim"/>
              </a:rPr>
              <a:t>20</a:t>
            </a:fld>
            <a:r>
              <a:rPr sz="1200" spc="-120" dirty="0">
                <a:solidFill>
                  <a:srgbClr val="58595B"/>
                </a:solidFill>
                <a:latin typeface="Gulim"/>
                <a:cs typeface="Gulim"/>
              </a:rPr>
              <a:t> </a:t>
            </a: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</a:t>
            </a:r>
            <a:endParaRPr sz="1200" dirty="0">
              <a:latin typeface="Gulim"/>
              <a:cs typeface="Gulim"/>
            </a:endParaRPr>
          </a:p>
        </p:txBody>
      </p:sp>
      <p:pic>
        <p:nvPicPr>
          <p:cNvPr id="7" name="그림 6"/>
          <p:cNvPicPr/>
          <p:nvPr/>
        </p:nvPicPr>
        <p:blipFill>
          <a:blip r:embed="rId4"/>
          <a:stretch/>
        </p:blipFill>
        <p:spPr>
          <a:xfrm>
            <a:off x="1429014" y="1556406"/>
            <a:ext cx="3094510" cy="324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510" y="911329"/>
            <a:ext cx="3265518" cy="47845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003" y="908020"/>
            <a:ext cx="3265518" cy="47878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389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82332" y="142809"/>
            <a:ext cx="5697768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03.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진행 및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수정</a:t>
            </a:r>
            <a:r>
              <a:rPr lang="en-US" altLang="ko-KR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en-US" altLang="ko-KR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진행상황</a:t>
            </a:r>
            <a:endParaRPr sz="15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96250" y="6296025"/>
            <a:ext cx="914400" cy="405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진행상황</a:t>
            </a:r>
            <a:endParaRPr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" y="546106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0" y="0"/>
                </a:moveTo>
                <a:lnTo>
                  <a:pt x="10691990" y="0"/>
                </a:lnTo>
              </a:path>
            </a:pathLst>
          </a:custGeom>
          <a:ln w="1225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24850" y="7136013"/>
            <a:ext cx="440384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 </a:t>
            </a:r>
            <a:fld id="{81D60167-4931-47E6-BA6A-407CBD079E47}" type="slidenum">
              <a:rPr sz="1200" spc="-15" dirty="0">
                <a:solidFill>
                  <a:srgbClr val="58595B"/>
                </a:solidFill>
                <a:latin typeface="Gulim"/>
                <a:cs typeface="Gulim"/>
              </a:rPr>
              <a:t>21</a:t>
            </a:fld>
            <a:r>
              <a:rPr sz="1200" spc="-120" dirty="0">
                <a:solidFill>
                  <a:srgbClr val="58595B"/>
                </a:solidFill>
                <a:latin typeface="Gulim"/>
                <a:cs typeface="Gulim"/>
              </a:rPr>
              <a:t> </a:t>
            </a: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</a:t>
            </a:r>
            <a:endParaRPr sz="1200" dirty="0">
              <a:latin typeface="Gulim"/>
              <a:cs typeface="Gulim"/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tretch/>
        </p:blipFill>
        <p:spPr>
          <a:xfrm>
            <a:off x="1429014" y="1556406"/>
            <a:ext cx="3094510" cy="324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510" y="911329"/>
            <a:ext cx="3265518" cy="47845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564" y="917478"/>
            <a:ext cx="3262464" cy="47783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0" y="891009"/>
            <a:ext cx="3262785" cy="480486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8699" y="891008"/>
            <a:ext cx="3262785" cy="480486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3510" y="915549"/>
            <a:ext cx="3265518" cy="480486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630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82332" y="142809"/>
            <a:ext cx="5697768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03. </a:t>
            </a:r>
            <a:r>
              <a:rPr lang="ko-KR" altLang="en-US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진행 및 수정 </a:t>
            </a:r>
            <a:r>
              <a:rPr lang="en-US" altLang="ko-KR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</a:t>
            </a:r>
            <a:r>
              <a:rPr lang="ko-KR" altLang="en-US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진행상황</a:t>
            </a:r>
            <a:endParaRPr lang="ko-KR" altLang="en-US" sz="15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33305" y="6600825"/>
            <a:ext cx="1423473" cy="405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추천 및 지도 검색</a:t>
            </a:r>
            <a:endParaRPr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" y="546106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0" y="0"/>
                </a:moveTo>
                <a:lnTo>
                  <a:pt x="10691990" y="0"/>
                </a:lnTo>
              </a:path>
            </a:pathLst>
          </a:custGeom>
          <a:ln w="1225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24850" y="7136013"/>
            <a:ext cx="440384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 </a:t>
            </a:r>
            <a:fld id="{81D60167-4931-47E6-BA6A-407CBD079E47}" type="slidenum">
              <a:rPr sz="1200" spc="-15" dirty="0">
                <a:solidFill>
                  <a:srgbClr val="58595B"/>
                </a:solidFill>
                <a:latin typeface="Gulim"/>
                <a:cs typeface="Gulim"/>
              </a:rPr>
              <a:t>22</a:t>
            </a:fld>
            <a:r>
              <a:rPr sz="1200" spc="-120" dirty="0">
                <a:solidFill>
                  <a:srgbClr val="58595B"/>
                </a:solidFill>
                <a:latin typeface="Gulim"/>
                <a:cs typeface="Gulim"/>
              </a:rPr>
              <a:t> </a:t>
            </a: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</a:t>
            </a:r>
            <a:endParaRPr sz="1200" dirty="0">
              <a:latin typeface="Gulim"/>
              <a:cs typeface="Gulim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05675" y="1811800"/>
            <a:ext cx="533400" cy="3048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KakaoTalk_20200618_00551957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32100" y="809625"/>
            <a:ext cx="51054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82332" y="142809"/>
            <a:ext cx="5697768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03. </a:t>
            </a:r>
            <a:r>
              <a:rPr lang="ko-KR" altLang="en-US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진행 및 수정 </a:t>
            </a:r>
            <a:r>
              <a:rPr lang="en-US" altLang="ko-KR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</a:t>
            </a:r>
            <a:r>
              <a:rPr lang="ko-KR" altLang="en-US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진행상황</a:t>
            </a:r>
            <a:endParaRPr lang="ko-KR" altLang="en-US" sz="15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" y="546106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0" y="0"/>
                </a:moveTo>
                <a:lnTo>
                  <a:pt x="10691990" y="0"/>
                </a:lnTo>
              </a:path>
            </a:pathLst>
          </a:custGeom>
          <a:ln w="1225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25897" y="7134225"/>
            <a:ext cx="440384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 </a:t>
            </a:r>
            <a:fld id="{81D60167-4931-47E6-BA6A-407CBD079E47}" type="slidenum">
              <a:rPr sz="1200" spc="-15" dirty="0">
                <a:solidFill>
                  <a:srgbClr val="58595B"/>
                </a:solidFill>
                <a:latin typeface="Gulim"/>
                <a:cs typeface="Gulim"/>
              </a:rPr>
              <a:t>23</a:t>
            </a:fld>
            <a:r>
              <a:rPr sz="1200" spc="-120" dirty="0">
                <a:solidFill>
                  <a:srgbClr val="58595B"/>
                </a:solidFill>
                <a:latin typeface="Gulim"/>
                <a:cs typeface="Gulim"/>
              </a:rPr>
              <a:t> </a:t>
            </a: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</a:t>
            </a:r>
            <a:endParaRPr sz="1200" dirty="0">
              <a:latin typeface="Gulim"/>
              <a:cs typeface="Gulim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925386"/>
            <a:ext cx="4781806" cy="49720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025" y="915079"/>
            <a:ext cx="4261799" cy="49823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88" y="915079"/>
            <a:ext cx="10234001" cy="530474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6" name="object 10"/>
          <p:cNvSpPr txBox="1"/>
          <p:nvPr/>
        </p:nvSpPr>
        <p:spPr>
          <a:xfrm>
            <a:off x="4279900" y="6600825"/>
            <a:ext cx="2313595" cy="405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포항</a:t>
            </a:r>
            <a:r>
              <a:rPr lang="en-US" altLang="ko-KR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, </a:t>
            </a: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논산</a:t>
            </a:r>
            <a:r>
              <a:rPr lang="en-US" altLang="ko-KR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, </a:t>
            </a: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충주 데이터 확보</a:t>
            </a:r>
            <a:endParaRPr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354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56" y="1324755"/>
            <a:ext cx="8659868" cy="42814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0" y="1528762"/>
            <a:ext cx="7315200" cy="45053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71" y="1019243"/>
            <a:ext cx="9596437" cy="556580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82332" y="142809"/>
            <a:ext cx="5697768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03.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진행 및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수정 </a:t>
            </a:r>
            <a:r>
              <a:rPr lang="en-US" altLang="ko-KR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수정사항</a:t>
            </a:r>
            <a:endParaRPr sz="15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" y="546106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0" y="0"/>
                </a:moveTo>
                <a:lnTo>
                  <a:pt x="10691990" y="0"/>
                </a:lnTo>
              </a:path>
            </a:pathLst>
          </a:custGeom>
          <a:ln w="1225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25897" y="7134225"/>
            <a:ext cx="440384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 </a:t>
            </a:r>
            <a:fld id="{81D60167-4931-47E6-BA6A-407CBD079E47}" type="slidenum">
              <a:rPr sz="1200" spc="-15" dirty="0">
                <a:solidFill>
                  <a:srgbClr val="58595B"/>
                </a:solidFill>
                <a:latin typeface="Gulim"/>
                <a:cs typeface="Gulim"/>
              </a:rPr>
              <a:t>24</a:t>
            </a:fld>
            <a:r>
              <a:rPr sz="1200" spc="-120" dirty="0">
                <a:solidFill>
                  <a:srgbClr val="58595B"/>
                </a:solidFill>
                <a:latin typeface="Gulim"/>
                <a:cs typeface="Gulim"/>
              </a:rPr>
              <a:t> </a:t>
            </a: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</a:t>
            </a:r>
            <a:endParaRPr sz="120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55949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/>
          <p:nvPr/>
        </p:nvPicPr>
        <p:blipFill>
          <a:blip r:embed="rId2"/>
          <a:stretch/>
        </p:blipFill>
        <p:spPr>
          <a:xfrm>
            <a:off x="6168529" y="1556406"/>
            <a:ext cx="3135000" cy="324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softEdge rad="0"/>
          </a:effectLst>
        </p:spPr>
      </p:pic>
      <p:sp>
        <p:nvSpPr>
          <p:cNvPr id="9" name="object 9"/>
          <p:cNvSpPr txBox="1"/>
          <p:nvPr/>
        </p:nvSpPr>
        <p:spPr>
          <a:xfrm>
            <a:off x="182332" y="142809"/>
            <a:ext cx="5697768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03. </a:t>
            </a:r>
            <a:r>
              <a:rPr lang="ko-KR" altLang="en-US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진행 및 수정 </a:t>
            </a:r>
            <a:r>
              <a:rPr lang="en-US" altLang="ko-KR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</a:t>
            </a:r>
            <a:r>
              <a:rPr lang="ko-KR" altLang="en-US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수정사항</a:t>
            </a:r>
            <a:endParaRPr lang="ko-KR" altLang="en-US" sz="15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" y="546106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0" y="0"/>
                </a:moveTo>
                <a:lnTo>
                  <a:pt x="10691990" y="0"/>
                </a:lnTo>
              </a:path>
            </a:pathLst>
          </a:custGeom>
          <a:ln w="1225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33022" y="7134225"/>
            <a:ext cx="440384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 </a:t>
            </a:r>
            <a:fld id="{81D60167-4931-47E6-BA6A-407CBD079E47}" type="slidenum">
              <a:rPr sz="1200" spc="-15" dirty="0">
                <a:solidFill>
                  <a:srgbClr val="58595B"/>
                </a:solidFill>
                <a:latin typeface="Gulim"/>
                <a:cs typeface="Gulim"/>
              </a:rPr>
              <a:t>25</a:t>
            </a:fld>
            <a:r>
              <a:rPr sz="1200" spc="-120" dirty="0">
                <a:solidFill>
                  <a:srgbClr val="58595B"/>
                </a:solidFill>
                <a:latin typeface="Gulim"/>
                <a:cs typeface="Gulim"/>
              </a:rPr>
              <a:t> </a:t>
            </a: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</a:t>
            </a:r>
            <a:endParaRPr sz="1200" dirty="0">
              <a:latin typeface="Gulim"/>
              <a:cs typeface="Gulim"/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tretch/>
        </p:blipFill>
        <p:spPr>
          <a:xfrm>
            <a:off x="1429014" y="1556406"/>
            <a:ext cx="3094510" cy="324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098" name="Picture 2" descr="Google Cloud Platform's Firestore의 특징과 한계 | 클래스101 기술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015" y="1556406"/>
            <a:ext cx="309451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ow to search for multiple keywords and long text in MySql Table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528" y="1556406"/>
            <a:ext cx="313500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bject 11"/>
          <p:cNvSpPr/>
          <p:nvPr/>
        </p:nvSpPr>
        <p:spPr>
          <a:xfrm>
            <a:off x="5322581" y="2999876"/>
            <a:ext cx="250825" cy="353060"/>
          </a:xfrm>
          <a:custGeom>
            <a:avLst/>
            <a:gdLst/>
            <a:ahLst/>
            <a:cxnLst/>
            <a:rect l="l" t="t" r="r" b="b"/>
            <a:pathLst>
              <a:path w="250825" h="353060">
                <a:moveTo>
                  <a:pt x="0" y="0"/>
                </a:moveTo>
                <a:lnTo>
                  <a:pt x="0" y="352894"/>
                </a:lnTo>
                <a:lnTo>
                  <a:pt x="250342" y="176466"/>
                </a:lnTo>
                <a:lnTo>
                  <a:pt x="0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/>
          <p:cNvSpPr txBox="1"/>
          <p:nvPr/>
        </p:nvSpPr>
        <p:spPr>
          <a:xfrm>
            <a:off x="4933961" y="5923704"/>
            <a:ext cx="824257" cy="405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수정사항</a:t>
            </a:r>
            <a:endParaRPr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23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82332" y="142809"/>
            <a:ext cx="5697768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03. </a:t>
            </a:r>
            <a:r>
              <a:rPr lang="ko-KR" altLang="en-US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진행 및 수정 </a:t>
            </a:r>
            <a:r>
              <a:rPr lang="en-US" altLang="ko-KR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</a:t>
            </a:r>
            <a:r>
              <a:rPr lang="ko-KR" altLang="en-US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수정사항</a:t>
            </a:r>
            <a:endParaRPr lang="ko-KR" altLang="en-US" sz="15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33960" y="5923704"/>
            <a:ext cx="824257" cy="405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수정사항</a:t>
            </a:r>
            <a:endParaRPr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" y="546106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0" y="0"/>
                </a:moveTo>
                <a:lnTo>
                  <a:pt x="10691990" y="0"/>
                </a:lnTo>
              </a:path>
            </a:pathLst>
          </a:custGeom>
          <a:ln w="1225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25897" y="7134225"/>
            <a:ext cx="440384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 </a:t>
            </a:r>
            <a:fld id="{81D60167-4931-47E6-BA6A-407CBD079E47}" type="slidenum">
              <a:rPr sz="1200" spc="-15" dirty="0">
                <a:solidFill>
                  <a:srgbClr val="58595B"/>
                </a:solidFill>
                <a:latin typeface="Gulim"/>
                <a:cs typeface="Gulim"/>
              </a:rPr>
              <a:t>26</a:t>
            </a:fld>
            <a:r>
              <a:rPr sz="1200" spc="-120" dirty="0">
                <a:solidFill>
                  <a:srgbClr val="58595B"/>
                </a:solidFill>
                <a:latin typeface="Gulim"/>
                <a:cs typeface="Gulim"/>
              </a:rPr>
              <a:t> </a:t>
            </a: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</a:t>
            </a:r>
            <a:endParaRPr sz="1200" dirty="0">
              <a:latin typeface="Gulim"/>
              <a:cs typeface="Gulim"/>
            </a:endParaRPr>
          </a:p>
        </p:txBody>
      </p:sp>
      <p:sp>
        <p:nvSpPr>
          <p:cNvPr id="19" name="object 11"/>
          <p:cNvSpPr/>
          <p:nvPr/>
        </p:nvSpPr>
        <p:spPr>
          <a:xfrm>
            <a:off x="3065943" y="3017857"/>
            <a:ext cx="250825" cy="353060"/>
          </a:xfrm>
          <a:custGeom>
            <a:avLst/>
            <a:gdLst/>
            <a:ahLst/>
            <a:cxnLst/>
            <a:rect l="l" t="t" r="r" b="b"/>
            <a:pathLst>
              <a:path w="250825" h="353060">
                <a:moveTo>
                  <a:pt x="0" y="0"/>
                </a:moveTo>
                <a:lnTo>
                  <a:pt x="0" y="352894"/>
                </a:lnTo>
                <a:lnTo>
                  <a:pt x="250342" y="176466"/>
                </a:lnTo>
                <a:lnTo>
                  <a:pt x="0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218" name="Picture 2" descr="안드로이드 - 해시넷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27" y="224188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Google Cloud Platform Overview - BESPIN GLOB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15" y="2499715"/>
            <a:ext cx="2707810" cy="167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11"/>
          <p:cNvSpPr/>
          <p:nvPr/>
        </p:nvSpPr>
        <p:spPr>
          <a:xfrm>
            <a:off x="6696372" y="3017857"/>
            <a:ext cx="250825" cy="353060"/>
          </a:xfrm>
          <a:custGeom>
            <a:avLst/>
            <a:gdLst/>
            <a:ahLst/>
            <a:cxnLst/>
            <a:rect l="l" t="t" r="r" b="b"/>
            <a:pathLst>
              <a:path w="250825" h="353060">
                <a:moveTo>
                  <a:pt x="0" y="0"/>
                </a:moveTo>
                <a:lnTo>
                  <a:pt x="0" y="352894"/>
                </a:lnTo>
                <a:lnTo>
                  <a:pt x="250342" y="176466"/>
                </a:lnTo>
                <a:lnTo>
                  <a:pt x="0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222" name="Picture 6" descr="동아사이언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14" y="2600487"/>
            <a:ext cx="2500362" cy="118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04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82332" y="142809"/>
            <a:ext cx="5697768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03. </a:t>
            </a:r>
            <a:r>
              <a:rPr lang="ko-KR" altLang="en-US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진행 및 수정 </a:t>
            </a:r>
            <a:r>
              <a:rPr lang="en-US" altLang="ko-KR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</a:t>
            </a:r>
            <a:r>
              <a:rPr lang="ko-KR" altLang="en-US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수정사항</a:t>
            </a:r>
            <a:endParaRPr lang="ko-KR" altLang="en-US" sz="15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" y="546106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0" y="0"/>
                </a:moveTo>
                <a:lnTo>
                  <a:pt x="10691990" y="0"/>
                </a:lnTo>
              </a:path>
            </a:pathLst>
          </a:custGeom>
          <a:ln w="1225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25896" y="7134225"/>
            <a:ext cx="440384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 </a:t>
            </a:r>
            <a:fld id="{81D60167-4931-47E6-BA6A-407CBD079E47}" type="slidenum">
              <a:rPr sz="1200" spc="-15" dirty="0">
                <a:solidFill>
                  <a:srgbClr val="58595B"/>
                </a:solidFill>
                <a:latin typeface="Gulim"/>
                <a:cs typeface="Gulim"/>
              </a:rPr>
              <a:t>27</a:t>
            </a:fld>
            <a:r>
              <a:rPr sz="1200" spc="-120" dirty="0">
                <a:solidFill>
                  <a:srgbClr val="58595B"/>
                </a:solidFill>
                <a:latin typeface="Gulim"/>
                <a:cs typeface="Gulim"/>
              </a:rPr>
              <a:t> </a:t>
            </a: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</a:t>
            </a:r>
            <a:endParaRPr sz="1200" dirty="0">
              <a:latin typeface="Gulim"/>
              <a:cs typeface="Gulim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08" y="1193536"/>
            <a:ext cx="8044561" cy="42591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object 10"/>
          <p:cNvSpPr txBox="1"/>
          <p:nvPr/>
        </p:nvSpPr>
        <p:spPr>
          <a:xfrm>
            <a:off x="4933959" y="5897493"/>
            <a:ext cx="824257" cy="405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수정사항</a:t>
            </a:r>
            <a:endParaRPr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696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9640" y="1332573"/>
            <a:ext cx="2475260" cy="1315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01. </a:t>
            </a:r>
            <a:r>
              <a:rPr lang="ko-KR" altLang="en-US" sz="2000" b="1" spc="-1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작품 개요</a:t>
            </a:r>
            <a:endParaRPr sz="2000" dirty="0">
              <a:solidFill>
                <a:schemeClr val="bg1">
                  <a:lumMod val="50000"/>
                </a:schemeClr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  <a:p>
            <a:pPr marL="511175" marR="412750">
              <a:lnSpc>
                <a:spcPct val="185200"/>
              </a:lnSpc>
              <a:spcBef>
                <a:spcPts val="1080"/>
              </a:spcBef>
            </a:pPr>
            <a:r>
              <a:rPr lang="ko-KR" altLang="en-US" sz="1000" b="1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프로젝트 목표</a:t>
            </a:r>
            <a:r>
              <a:rPr lang="en-US" altLang="ko-KR" sz="1000" b="1" spc="-12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en-US" altLang="ko-KR"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-  </a:t>
            </a:r>
            <a:r>
              <a:rPr lang="en-US" altLang="ko-KR" sz="1000" b="1" spc="-3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4</a:t>
            </a:r>
            <a:r>
              <a:rPr lang="en-US" altLang="ko-KR"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p</a:t>
            </a:r>
            <a:r>
              <a:rPr lang="ko-KR" altLang="en-US" sz="1000" b="1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           필요성  </a:t>
            </a:r>
            <a:r>
              <a:rPr lang="en-US" altLang="ko-KR" sz="1000" b="1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</a:t>
            </a:r>
            <a:r>
              <a:rPr lang="en-US" altLang="ko-KR"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</a:t>
            </a:r>
            <a:r>
              <a:rPr lang="en-US" altLang="ko-KR"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5p</a:t>
            </a:r>
            <a:r>
              <a:rPr lang="ko-KR" altLang="en-US" sz="1000" b="1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                   관련 소프트웨어 현황  </a:t>
            </a:r>
            <a:r>
              <a:rPr lang="en-US" altLang="ko-KR" sz="1000" b="1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 8p</a:t>
            </a:r>
            <a:endParaRPr sz="1000" dirty="0">
              <a:solidFill>
                <a:schemeClr val="bg1">
                  <a:lumMod val="50000"/>
                </a:schemeClr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264" y="1001274"/>
            <a:ext cx="23564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b="1" spc="215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Index</a:t>
            </a:r>
            <a:endParaRPr sz="44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22346" y="1239171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229" y="0"/>
                </a:lnTo>
              </a:path>
            </a:pathLst>
          </a:custGeom>
          <a:ln w="88900">
            <a:solidFill>
              <a:srgbClr val="7FB539"/>
            </a:solidFill>
          </a:ln>
        </p:spPr>
        <p:txBody>
          <a:bodyPr wrap="square" lIns="0" tIns="0" rIns="0" bIns="0" rtlCol="0"/>
          <a:lstStyle/>
          <a:p>
            <a:endParaRPr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22346" y="5103176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229" y="0"/>
                </a:lnTo>
              </a:path>
            </a:pathLst>
          </a:custGeom>
          <a:ln w="88900">
            <a:solidFill>
              <a:srgbClr val="E4A03A"/>
            </a:solidFill>
          </a:ln>
        </p:spPr>
        <p:txBody>
          <a:bodyPr wrap="square" lIns="0" tIns="0" rIns="0" bIns="0" rtlCol="0"/>
          <a:lstStyle/>
          <a:p>
            <a:endParaRPr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97469" y="1239171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216" y="0"/>
                </a:lnTo>
              </a:path>
            </a:pathLst>
          </a:custGeom>
          <a:ln w="88900">
            <a:solidFill>
              <a:srgbClr val="65A1CE"/>
            </a:solidFill>
          </a:ln>
        </p:spPr>
        <p:txBody>
          <a:bodyPr wrap="square" lIns="0" tIns="0" rIns="0" bIns="0" rtlCol="0"/>
          <a:lstStyle/>
          <a:p>
            <a:endParaRPr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97469" y="5103176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216" y="0"/>
                </a:lnTo>
              </a:path>
            </a:pathLst>
          </a:custGeom>
          <a:ln w="88900">
            <a:solidFill>
              <a:srgbClr val="DE6E61"/>
            </a:solidFill>
          </a:ln>
        </p:spPr>
        <p:txBody>
          <a:bodyPr wrap="square" lIns="0" tIns="0" rIns="0" bIns="0" rtlCol="0"/>
          <a:lstStyle/>
          <a:p>
            <a:endParaRPr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7" name="object 15"/>
          <p:cNvSpPr txBox="1"/>
          <p:nvPr/>
        </p:nvSpPr>
        <p:spPr>
          <a:xfrm>
            <a:off x="6965338" y="5185167"/>
            <a:ext cx="3048975" cy="1327286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2000" b="1" spc="-1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</a:t>
            </a:r>
            <a:r>
              <a:rPr lang="en-US" sz="2000" b="1" spc="-1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4</a:t>
            </a:r>
            <a:r>
              <a:rPr sz="2000" b="1" spc="-1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. </a:t>
            </a:r>
            <a:r>
              <a:rPr lang="ko-KR" altLang="en-US" sz="2000" b="1" spc="-1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리스크 극복 및 </a:t>
            </a:r>
            <a:r>
              <a:rPr lang="en-US" altLang="ko-KR" sz="2000" b="1" spc="-10" dirty="0" err="1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QnA</a:t>
            </a:r>
            <a:endParaRPr sz="2000" dirty="0" smtClean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  <a:p>
            <a:pPr marL="511175" marR="579120">
              <a:lnSpc>
                <a:spcPct val="185200"/>
              </a:lnSpc>
              <a:spcBef>
                <a:spcPts val="1080"/>
              </a:spcBef>
            </a:pPr>
            <a:r>
              <a:rPr lang="ko-KR" altLang="en-US" sz="1000" b="1" spc="-4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리스크</a:t>
            </a:r>
            <a:r>
              <a:rPr lang="en-US" altLang="ko-KR" sz="1000" b="1" spc="-4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ko-KR" altLang="en-US" sz="1000" b="1" spc="-4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극복  </a:t>
            </a:r>
            <a:r>
              <a:rPr lang="en-US" altLang="ko-KR" sz="1000" b="1" spc="14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</a:t>
            </a:r>
            <a:r>
              <a:rPr lang="en-US" altLang="ko-KR" sz="1000" spc="-4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29p</a:t>
            </a:r>
            <a:r>
              <a:rPr lang="ko-KR" altLang="en-US" sz="1000" b="1" spc="-40" dirty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ko-KR" altLang="en-US" sz="1000" b="1" spc="-4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           아쉬운 점  </a:t>
            </a:r>
            <a:r>
              <a:rPr lang="en-US" altLang="ko-KR" sz="1000" b="1" spc="140" dirty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</a:t>
            </a:r>
            <a:r>
              <a:rPr lang="en-US" altLang="ko-KR" sz="1000" spc="-40" dirty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</a:t>
            </a:r>
            <a:r>
              <a:rPr lang="en-US" altLang="ko-KR" sz="1000" spc="-4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35p</a:t>
            </a:r>
            <a:r>
              <a:rPr lang="ko-KR" altLang="en-US" sz="1000" b="1" spc="-4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</a:t>
            </a:r>
            <a:r>
              <a:rPr lang="en-US" altLang="ko-KR" sz="1000" b="1" spc="14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en-US" altLang="ko-KR" sz="1000" b="1" spc="-4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                  </a:t>
            </a:r>
            <a:r>
              <a:rPr lang="en-US" altLang="ko-KR" sz="1000" b="1" spc="-40" dirty="0" err="1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QnA</a:t>
            </a:r>
            <a:r>
              <a:rPr lang="ko-KR" altLang="en-US" sz="1000" b="1" spc="-12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</a:t>
            </a:r>
            <a:r>
              <a:rPr lang="en-US" altLang="ko-KR" sz="1000" b="1" spc="-12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  </a:t>
            </a:r>
            <a:r>
              <a:rPr lang="en-US" altLang="ko-KR" sz="1000" b="1" spc="-12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38</a:t>
            </a:r>
            <a:r>
              <a:rPr sz="1000" b="1" spc="-3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p</a:t>
            </a:r>
            <a:r>
              <a:rPr lang="en-US" sz="1000" b="1" spc="-3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                   </a:t>
            </a:r>
            <a:endParaRPr sz="10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6" name="object 12"/>
          <p:cNvSpPr/>
          <p:nvPr/>
        </p:nvSpPr>
        <p:spPr>
          <a:xfrm>
            <a:off x="3722328" y="1239171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229" y="0"/>
                </a:lnTo>
              </a:path>
            </a:pathLst>
          </a:custGeom>
          <a:ln w="88900">
            <a:solidFill>
              <a:srgbClr val="8582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/>
          <p:cNvSpPr/>
          <p:nvPr/>
        </p:nvSpPr>
        <p:spPr>
          <a:xfrm>
            <a:off x="6997452" y="1239171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229" y="0"/>
                </a:lnTo>
              </a:path>
            </a:pathLst>
          </a:custGeom>
          <a:ln w="88900">
            <a:solidFill>
              <a:srgbClr val="8582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2"/>
          <p:cNvSpPr/>
          <p:nvPr/>
        </p:nvSpPr>
        <p:spPr>
          <a:xfrm>
            <a:off x="3721209" y="5105785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229" y="0"/>
                </a:lnTo>
              </a:path>
            </a:pathLst>
          </a:custGeom>
          <a:ln w="88900">
            <a:solidFill>
              <a:srgbClr val="8582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/>
          <p:cNvSpPr txBox="1"/>
          <p:nvPr/>
        </p:nvSpPr>
        <p:spPr>
          <a:xfrm>
            <a:off x="6984752" y="1332584"/>
            <a:ext cx="3010148" cy="1315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02. </a:t>
            </a:r>
            <a:r>
              <a:rPr lang="ko-KR" altLang="en-US" sz="2000" b="1" spc="-1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연구내용 및 추진방향</a:t>
            </a:r>
            <a:endParaRPr sz="2000" dirty="0" smtClean="0">
              <a:solidFill>
                <a:schemeClr val="bg1">
                  <a:lumMod val="50000"/>
                </a:schemeClr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  <a:p>
            <a:pPr marL="511175" marR="1259205">
              <a:lnSpc>
                <a:spcPct val="185200"/>
              </a:lnSpc>
              <a:spcBef>
                <a:spcPts val="1080"/>
              </a:spcBef>
            </a:pPr>
            <a:r>
              <a:rPr lang="ko-KR" altLang="en-US"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요구 분석  </a:t>
            </a:r>
            <a:r>
              <a:rPr lang="en-US" altLang="ko-KR"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  </a:t>
            </a:r>
            <a:r>
              <a:rPr lang="en-US" altLang="ko-KR"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1</a:t>
            </a:r>
            <a:r>
              <a:rPr lang="en-US" altLang="ko-KR" sz="1000" b="1" spc="-3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1</a:t>
            </a:r>
            <a:r>
              <a:rPr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p  </a:t>
            </a:r>
            <a:r>
              <a:rPr lang="en-US"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</a:t>
            </a:r>
            <a:r>
              <a:rPr lang="ko-KR" altLang="en-US"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분석 설계</a:t>
            </a:r>
            <a:r>
              <a:rPr lang="ko-KR" altLang="en-US"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</a:t>
            </a:r>
            <a:r>
              <a:rPr lang="en-US" altLang="ko-KR"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  </a:t>
            </a:r>
            <a:r>
              <a:rPr lang="en-US" altLang="ko-KR"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12</a:t>
            </a:r>
            <a:r>
              <a:rPr lang="en-US"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p                       </a:t>
            </a:r>
            <a:r>
              <a:rPr lang="ko-KR" altLang="en-US"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구현  </a:t>
            </a:r>
            <a:r>
              <a:rPr lang="en-US" altLang="ko-KR"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  </a:t>
            </a:r>
            <a:r>
              <a:rPr lang="en-US" altLang="ko-KR"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13p</a:t>
            </a:r>
            <a:endParaRPr sz="1000" dirty="0">
              <a:solidFill>
                <a:schemeClr val="bg1">
                  <a:lumMod val="50000"/>
                </a:schemeClr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21" name="object 15"/>
          <p:cNvSpPr txBox="1"/>
          <p:nvPr/>
        </p:nvSpPr>
        <p:spPr>
          <a:xfrm>
            <a:off x="3709634" y="5185167"/>
            <a:ext cx="3048975" cy="1042593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2000" b="1" spc="-1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03. </a:t>
            </a:r>
            <a:r>
              <a:rPr lang="ko-KR" altLang="en-US" sz="2000" b="1" spc="-1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진행 및 </a:t>
            </a:r>
            <a:r>
              <a:rPr lang="ko-KR" altLang="en-US" sz="2000" b="1" spc="-1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수정</a:t>
            </a:r>
            <a:endParaRPr sz="2000" dirty="0" smtClean="0">
              <a:solidFill>
                <a:schemeClr val="bg1">
                  <a:lumMod val="50000"/>
                </a:schemeClr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  <a:p>
            <a:pPr marL="511175" marR="579120">
              <a:lnSpc>
                <a:spcPct val="185200"/>
              </a:lnSpc>
              <a:spcBef>
                <a:spcPts val="1080"/>
              </a:spcBef>
            </a:pPr>
            <a:r>
              <a:rPr lang="ko-KR" altLang="en-US" sz="1000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진행 상황  </a:t>
            </a:r>
            <a:r>
              <a:rPr lang="en-US" altLang="ko-KR" sz="1000" b="1" spc="1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</a:t>
            </a:r>
            <a:r>
              <a:rPr lang="en-US" altLang="ko-KR" sz="1000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16p                 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</a:t>
            </a:r>
            <a:r>
              <a:rPr lang="ko-KR" altLang="en-US"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수정 사항</a:t>
            </a:r>
            <a:r>
              <a:rPr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en-US"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</a:t>
            </a:r>
            <a:r>
              <a:rPr sz="1000" b="1" spc="1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 </a:t>
            </a:r>
            <a:r>
              <a:rPr lang="en-US"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24</a:t>
            </a:r>
            <a:r>
              <a:rPr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p</a:t>
            </a:r>
            <a:endParaRPr sz="1000" dirty="0">
              <a:solidFill>
                <a:schemeClr val="bg1">
                  <a:lumMod val="50000"/>
                </a:schemeClr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51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82332" y="142809"/>
            <a:ext cx="5697768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04.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리스크 극복 및 느낀 점 </a:t>
            </a:r>
            <a:r>
              <a:rPr lang="en-US" altLang="ko-KR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리스크 극복</a:t>
            </a:r>
            <a:endParaRPr sz="15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53740" y="5838825"/>
            <a:ext cx="3984700" cy="405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레이아웃에 대한 지식 부족 </a:t>
            </a:r>
            <a:r>
              <a:rPr lang="en-US" altLang="ko-KR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: </a:t>
            </a: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깃 허브 레이아웃 코드</a:t>
            </a:r>
            <a:endParaRPr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" y="546106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0" y="0"/>
                </a:moveTo>
                <a:lnTo>
                  <a:pt x="10691990" y="0"/>
                </a:lnTo>
              </a:path>
            </a:pathLst>
          </a:custGeom>
          <a:ln w="1225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25898" y="7134225"/>
            <a:ext cx="440384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 </a:t>
            </a:r>
            <a:fld id="{81D60167-4931-47E6-BA6A-407CBD079E47}" type="slidenum">
              <a:rPr sz="1200" spc="-15" dirty="0">
                <a:solidFill>
                  <a:srgbClr val="58595B"/>
                </a:solidFill>
                <a:latin typeface="Gulim"/>
                <a:cs typeface="Gulim"/>
              </a:rPr>
              <a:t>29</a:t>
            </a:fld>
            <a:r>
              <a:rPr sz="1200" spc="-120" dirty="0">
                <a:solidFill>
                  <a:srgbClr val="58595B"/>
                </a:solidFill>
                <a:latin typeface="Gulim"/>
                <a:cs typeface="Gulim"/>
              </a:rPr>
              <a:t> </a:t>
            </a: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</a:t>
            </a:r>
            <a:endParaRPr sz="1200" dirty="0">
              <a:latin typeface="Gulim"/>
              <a:cs typeface="Gulim"/>
            </a:endParaRPr>
          </a:p>
        </p:txBody>
      </p:sp>
      <p:pic>
        <p:nvPicPr>
          <p:cNvPr id="14" name="Picture 2" descr="I love programming: 안드로이드 레이아웃(Layout) 기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0" y="1238486"/>
            <a:ext cx="3766891" cy="379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android text shadow /style :: 다루두루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383" y="1238486"/>
            <a:ext cx="4094917" cy="379690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45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9640" y="1332573"/>
            <a:ext cx="2475260" cy="1315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01. </a:t>
            </a:r>
            <a:r>
              <a:rPr lang="ko-KR" altLang="en-US" sz="2000" b="1" spc="-1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작품 개요</a:t>
            </a:r>
            <a:endParaRPr sz="20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  <a:p>
            <a:pPr marL="511175" marR="412750">
              <a:lnSpc>
                <a:spcPct val="185200"/>
              </a:lnSpc>
              <a:spcBef>
                <a:spcPts val="1080"/>
              </a:spcBef>
            </a:pPr>
            <a:r>
              <a:rPr lang="ko-KR" altLang="en-US" sz="1000" b="1" spc="-4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프로젝트 목표</a:t>
            </a:r>
            <a:r>
              <a:rPr lang="en-US" altLang="ko-KR" sz="1000" b="1" spc="-120" dirty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en-US" altLang="ko-KR" sz="1000" b="1" spc="-12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-  </a:t>
            </a:r>
            <a:r>
              <a:rPr lang="en-US" altLang="ko-KR" sz="1000" b="1" spc="-30" dirty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4</a:t>
            </a:r>
            <a:r>
              <a:rPr lang="en-US" altLang="ko-KR" sz="1000" b="1" spc="-3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p</a:t>
            </a:r>
            <a:r>
              <a:rPr lang="ko-KR" altLang="en-US" sz="1000" b="1" spc="-4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           필요성  </a:t>
            </a:r>
            <a:r>
              <a:rPr lang="en-US" altLang="ko-KR" sz="1000" b="1" spc="-4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</a:t>
            </a:r>
            <a:r>
              <a:rPr lang="en-US" altLang="ko-KR" sz="1000" b="1" spc="-12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</a:t>
            </a:r>
            <a:r>
              <a:rPr lang="en-US" altLang="ko-KR" sz="1000" b="1" spc="-3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5p</a:t>
            </a:r>
            <a:r>
              <a:rPr lang="ko-KR" altLang="en-US" sz="1000" b="1" spc="-4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                   관련 소프트웨어 현황  </a:t>
            </a:r>
            <a:r>
              <a:rPr lang="en-US" altLang="ko-KR" sz="1000" b="1" spc="-40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 8p</a:t>
            </a:r>
            <a:endParaRPr sz="10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264" y="1001274"/>
            <a:ext cx="23564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b="1" spc="215" dirty="0" smtClean="0">
                <a:solidFill>
                  <a:srgbClr val="FFFFFF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Index</a:t>
            </a:r>
            <a:endParaRPr sz="44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22346" y="1239171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229" y="0"/>
                </a:lnTo>
              </a:path>
            </a:pathLst>
          </a:custGeom>
          <a:ln w="88900">
            <a:solidFill>
              <a:srgbClr val="7FB539"/>
            </a:solidFill>
          </a:ln>
        </p:spPr>
        <p:txBody>
          <a:bodyPr wrap="square" lIns="0" tIns="0" rIns="0" bIns="0" rtlCol="0"/>
          <a:lstStyle/>
          <a:p>
            <a:endParaRPr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22346" y="5103176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229" y="0"/>
                </a:lnTo>
              </a:path>
            </a:pathLst>
          </a:custGeom>
          <a:ln w="88900">
            <a:solidFill>
              <a:srgbClr val="E4A03A"/>
            </a:solidFill>
          </a:ln>
        </p:spPr>
        <p:txBody>
          <a:bodyPr wrap="square" lIns="0" tIns="0" rIns="0" bIns="0" rtlCol="0"/>
          <a:lstStyle/>
          <a:p>
            <a:endParaRPr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97469" y="1239171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216" y="0"/>
                </a:lnTo>
              </a:path>
            </a:pathLst>
          </a:custGeom>
          <a:ln w="88900">
            <a:solidFill>
              <a:srgbClr val="65A1CE"/>
            </a:solidFill>
          </a:ln>
        </p:spPr>
        <p:txBody>
          <a:bodyPr wrap="square" lIns="0" tIns="0" rIns="0" bIns="0" rtlCol="0"/>
          <a:lstStyle/>
          <a:p>
            <a:endParaRPr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97469" y="5103176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216" y="0"/>
                </a:lnTo>
              </a:path>
            </a:pathLst>
          </a:custGeom>
          <a:ln w="88900">
            <a:solidFill>
              <a:srgbClr val="DE6E61"/>
            </a:solidFill>
          </a:ln>
        </p:spPr>
        <p:txBody>
          <a:bodyPr wrap="square" lIns="0" tIns="0" rIns="0" bIns="0" rtlCol="0"/>
          <a:lstStyle/>
          <a:p>
            <a:endParaRPr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84752" y="1332584"/>
            <a:ext cx="3010148" cy="1315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02. </a:t>
            </a:r>
            <a:r>
              <a:rPr lang="ko-KR" altLang="en-US" sz="2000" b="1" spc="-1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연구내용 및 추진방향</a:t>
            </a:r>
            <a:endParaRPr sz="2000" dirty="0" smtClean="0">
              <a:solidFill>
                <a:schemeClr val="bg1">
                  <a:lumMod val="50000"/>
                </a:schemeClr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  <a:p>
            <a:pPr marL="511175" marR="1259205">
              <a:lnSpc>
                <a:spcPct val="185200"/>
              </a:lnSpc>
              <a:spcBef>
                <a:spcPts val="1080"/>
              </a:spcBef>
            </a:pPr>
            <a:r>
              <a:rPr lang="ko-KR" altLang="en-US"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요구 분석  </a:t>
            </a:r>
            <a:r>
              <a:rPr lang="en-US" altLang="ko-KR"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  </a:t>
            </a:r>
            <a:r>
              <a:rPr lang="en-US" altLang="ko-KR"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1</a:t>
            </a:r>
            <a:r>
              <a:rPr lang="en-US" altLang="ko-KR" sz="1000" b="1" spc="-3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1</a:t>
            </a:r>
            <a:r>
              <a:rPr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p  </a:t>
            </a:r>
            <a:r>
              <a:rPr lang="en-US"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</a:t>
            </a:r>
            <a:r>
              <a:rPr lang="ko-KR" altLang="en-US"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분석 설계</a:t>
            </a:r>
            <a:r>
              <a:rPr lang="ko-KR" altLang="en-US"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</a:t>
            </a:r>
            <a:r>
              <a:rPr lang="en-US" altLang="ko-KR"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  </a:t>
            </a:r>
            <a:r>
              <a:rPr lang="en-US" altLang="ko-KR"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12</a:t>
            </a:r>
            <a:r>
              <a:rPr lang="en-US"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p                       </a:t>
            </a:r>
            <a:r>
              <a:rPr lang="ko-KR" altLang="en-US"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구현  </a:t>
            </a:r>
            <a:r>
              <a:rPr lang="en-US" altLang="ko-KR"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  </a:t>
            </a:r>
            <a:r>
              <a:rPr lang="en-US" altLang="ko-KR"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13p</a:t>
            </a:r>
            <a:endParaRPr sz="1000" dirty="0">
              <a:solidFill>
                <a:schemeClr val="bg1">
                  <a:lumMod val="50000"/>
                </a:schemeClr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09634" y="5185167"/>
            <a:ext cx="3048975" cy="1042593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2000" b="1" spc="-1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03. </a:t>
            </a:r>
            <a:r>
              <a:rPr lang="ko-KR" altLang="en-US" sz="2000" b="1" spc="-1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진행 및 수정</a:t>
            </a:r>
            <a:r>
              <a:rPr lang="en-US" altLang="ko-KR" sz="2000" b="1" spc="-1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endParaRPr sz="2000" dirty="0" smtClean="0">
              <a:solidFill>
                <a:schemeClr val="bg1">
                  <a:lumMod val="50000"/>
                </a:schemeClr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  <a:p>
            <a:pPr marL="511175" marR="579120">
              <a:lnSpc>
                <a:spcPct val="185200"/>
              </a:lnSpc>
              <a:spcBef>
                <a:spcPts val="1080"/>
              </a:spcBef>
            </a:pPr>
            <a:r>
              <a:rPr lang="ko-KR" altLang="en-US" sz="1000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진행 상황  </a:t>
            </a:r>
            <a:r>
              <a:rPr lang="en-US" altLang="ko-KR" sz="1000" b="1" spc="1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</a:t>
            </a:r>
            <a:r>
              <a:rPr lang="en-US" altLang="ko-KR" sz="1000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16p                 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</a:t>
            </a:r>
            <a:r>
              <a:rPr lang="ko-KR" altLang="en-US"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수정 사항</a:t>
            </a:r>
            <a:r>
              <a:rPr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en-US" sz="1000" b="1" spc="-12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</a:t>
            </a:r>
            <a:r>
              <a:rPr sz="1000" b="1" spc="1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 </a:t>
            </a:r>
            <a:r>
              <a:rPr lang="en-US"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24</a:t>
            </a:r>
            <a:r>
              <a:rPr sz="1000" b="1" spc="-3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p</a:t>
            </a:r>
            <a:endParaRPr sz="1000" dirty="0">
              <a:solidFill>
                <a:schemeClr val="bg1">
                  <a:lumMod val="50000"/>
                </a:schemeClr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7" name="object 15"/>
          <p:cNvSpPr txBox="1"/>
          <p:nvPr/>
        </p:nvSpPr>
        <p:spPr>
          <a:xfrm>
            <a:off x="6965338" y="5185167"/>
            <a:ext cx="3048975" cy="1327286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2000" b="1" spc="-1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</a:t>
            </a:r>
            <a:r>
              <a:rPr lang="en-US" sz="2000" b="1" spc="-1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4</a:t>
            </a:r>
            <a:r>
              <a:rPr sz="2000" b="1" spc="-1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. </a:t>
            </a:r>
            <a:r>
              <a:rPr lang="ko-KR" altLang="en-US" sz="2000" b="1" spc="-1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리스크 극복 및 </a:t>
            </a:r>
            <a:r>
              <a:rPr lang="en-US" altLang="ko-KR" sz="2000" b="1" spc="-10" dirty="0" err="1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QnA</a:t>
            </a:r>
            <a:endParaRPr sz="2000" dirty="0" smtClean="0">
              <a:solidFill>
                <a:schemeClr val="bg1">
                  <a:lumMod val="50000"/>
                </a:schemeClr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  <a:p>
            <a:pPr marL="511175" marR="579120">
              <a:lnSpc>
                <a:spcPct val="185200"/>
              </a:lnSpc>
              <a:spcBef>
                <a:spcPts val="1080"/>
              </a:spcBef>
            </a:pPr>
            <a:r>
              <a:rPr lang="ko-KR" altLang="en-US" sz="1000" b="1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리스크</a:t>
            </a:r>
            <a:r>
              <a:rPr lang="en-US" altLang="ko-KR" sz="1000" b="1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ko-KR" altLang="en-US" sz="1000" b="1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극복  </a:t>
            </a:r>
            <a:r>
              <a:rPr lang="en-US" altLang="ko-KR" sz="1000" b="1" spc="1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</a:t>
            </a:r>
            <a:r>
              <a:rPr lang="en-US" altLang="ko-KR" sz="1000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en-US" altLang="ko-KR" sz="1000" spc="-4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29p</a:t>
            </a:r>
            <a:r>
              <a:rPr lang="ko-KR" altLang="en-US" sz="1000" b="1" spc="-4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           </a:t>
            </a:r>
            <a:r>
              <a:rPr lang="ko-KR" altLang="en-US" sz="1000" b="1" spc="-40" dirty="0" smtClean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아쉬운 </a:t>
            </a:r>
            <a:r>
              <a:rPr lang="ko-KR" altLang="en-US" sz="1000" b="1" spc="-4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점  </a:t>
            </a:r>
            <a:r>
              <a:rPr lang="en-US" altLang="ko-KR" sz="1000" b="1" spc="14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</a:t>
            </a:r>
            <a:r>
              <a:rPr lang="ko-KR" altLang="en-US" sz="1000" spc="-4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</a:t>
            </a:r>
            <a:r>
              <a:rPr lang="en-US" altLang="ko-KR" sz="1000" spc="-4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35p</a:t>
            </a:r>
            <a:r>
              <a:rPr lang="ko-KR" altLang="en-US" sz="1000" b="1" spc="-4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</a:t>
            </a:r>
            <a:r>
              <a:rPr lang="ko-KR" altLang="en-US" sz="1000" b="1" spc="14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ko-KR" altLang="en-US" sz="1000" b="1" spc="-4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                  </a:t>
            </a:r>
            <a:r>
              <a:rPr lang="en-US" altLang="ko-KR" sz="1000" b="1" spc="-40" dirty="0" err="1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QnA</a:t>
            </a:r>
            <a:r>
              <a:rPr lang="ko-KR" altLang="en-US" sz="1000" b="1" spc="-12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</a:t>
            </a:r>
            <a:r>
              <a:rPr lang="en-US" altLang="ko-KR" sz="1000" b="1" spc="-12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  38</a:t>
            </a:r>
            <a:r>
              <a:rPr lang="en-US" altLang="ko-KR" sz="1000" b="1" spc="-3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p</a:t>
            </a:r>
            <a:r>
              <a:rPr lang="ko-KR" altLang="en-US" sz="1000" b="1" spc="-30" dirty="0">
                <a:solidFill>
                  <a:schemeClr val="bg1">
                    <a:lumMod val="50000"/>
                  </a:schemeClr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endParaRPr sz="1000" dirty="0">
              <a:solidFill>
                <a:schemeClr val="bg1">
                  <a:lumMod val="50000"/>
                </a:schemeClr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6" name="object 11"/>
          <p:cNvSpPr/>
          <p:nvPr/>
        </p:nvSpPr>
        <p:spPr>
          <a:xfrm>
            <a:off x="3722328" y="5103176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241" y="0"/>
                </a:lnTo>
              </a:path>
            </a:pathLst>
          </a:custGeom>
          <a:ln w="88900">
            <a:solidFill>
              <a:srgbClr val="8582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/>
          <p:cNvSpPr/>
          <p:nvPr/>
        </p:nvSpPr>
        <p:spPr>
          <a:xfrm>
            <a:off x="6997452" y="5103176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229" y="0"/>
                </a:lnTo>
              </a:path>
            </a:pathLst>
          </a:custGeom>
          <a:ln w="88900">
            <a:solidFill>
              <a:srgbClr val="8582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2"/>
          <p:cNvSpPr/>
          <p:nvPr/>
        </p:nvSpPr>
        <p:spPr>
          <a:xfrm>
            <a:off x="6997452" y="1239171"/>
            <a:ext cx="258445" cy="0"/>
          </a:xfrm>
          <a:custGeom>
            <a:avLst/>
            <a:gdLst/>
            <a:ahLst/>
            <a:cxnLst/>
            <a:rect l="l" t="t" r="r" b="b"/>
            <a:pathLst>
              <a:path w="258445">
                <a:moveTo>
                  <a:pt x="0" y="0"/>
                </a:moveTo>
                <a:lnTo>
                  <a:pt x="258229" y="0"/>
                </a:lnTo>
              </a:path>
            </a:pathLst>
          </a:custGeom>
          <a:ln w="88900">
            <a:solidFill>
              <a:srgbClr val="8582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826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82332" y="142809"/>
            <a:ext cx="5697768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04.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리스크 극복 및 느낀 점 </a:t>
            </a:r>
            <a:r>
              <a:rPr lang="en-US" altLang="ko-KR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리스크 극복</a:t>
            </a:r>
            <a:endParaRPr sz="15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24361" y="5915025"/>
            <a:ext cx="2043457" cy="405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데이터 베이스 에러 극복</a:t>
            </a:r>
            <a:endParaRPr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" y="546106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0" y="0"/>
                </a:moveTo>
                <a:lnTo>
                  <a:pt x="10691990" y="0"/>
                </a:lnTo>
              </a:path>
            </a:pathLst>
          </a:custGeom>
          <a:ln w="1225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25897" y="7134225"/>
            <a:ext cx="440384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 </a:t>
            </a:r>
            <a:fld id="{81D60167-4931-47E6-BA6A-407CBD079E47}" type="slidenum">
              <a:rPr sz="1200" spc="-15" dirty="0">
                <a:solidFill>
                  <a:srgbClr val="58595B"/>
                </a:solidFill>
                <a:latin typeface="Gulim"/>
                <a:cs typeface="Gulim"/>
              </a:rPr>
              <a:t>30</a:t>
            </a:fld>
            <a:r>
              <a:rPr sz="1200" spc="-120" dirty="0">
                <a:solidFill>
                  <a:srgbClr val="58595B"/>
                </a:solidFill>
                <a:latin typeface="Gulim"/>
                <a:cs typeface="Gulim"/>
              </a:rPr>
              <a:t> </a:t>
            </a: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</a:t>
            </a:r>
            <a:endParaRPr sz="1200" dirty="0">
              <a:latin typeface="Gulim"/>
              <a:cs typeface="Gulim"/>
            </a:endParaRPr>
          </a:p>
        </p:txBody>
      </p:sp>
      <p:pic>
        <p:nvPicPr>
          <p:cNvPr id="8" name="Picture 2" descr="Google Cloud Platform's Firestore의 특징과 한계 | 클래스101 기술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015" y="1556406"/>
            <a:ext cx="309451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ow to search for multiple keywords and long text in MySql Table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528" y="1556406"/>
            <a:ext cx="313500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11"/>
          <p:cNvSpPr/>
          <p:nvPr/>
        </p:nvSpPr>
        <p:spPr>
          <a:xfrm>
            <a:off x="5325080" y="2999876"/>
            <a:ext cx="250825" cy="353060"/>
          </a:xfrm>
          <a:custGeom>
            <a:avLst/>
            <a:gdLst/>
            <a:ahLst/>
            <a:cxnLst/>
            <a:rect l="l" t="t" r="r" b="b"/>
            <a:pathLst>
              <a:path w="250825" h="353060">
                <a:moveTo>
                  <a:pt x="0" y="0"/>
                </a:moveTo>
                <a:lnTo>
                  <a:pt x="0" y="352894"/>
                </a:lnTo>
                <a:lnTo>
                  <a:pt x="250342" y="176466"/>
                </a:lnTo>
                <a:lnTo>
                  <a:pt x="0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688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82332" y="142809"/>
            <a:ext cx="5697768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04.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리스크 극복 및 느낀 점 </a:t>
            </a:r>
            <a:r>
              <a:rPr lang="en-US" altLang="ko-KR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리스크 극복</a:t>
            </a:r>
            <a:endParaRPr sz="15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" y="546106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0" y="0"/>
                </a:moveTo>
                <a:lnTo>
                  <a:pt x="10691990" y="0"/>
                </a:lnTo>
              </a:path>
            </a:pathLst>
          </a:custGeom>
          <a:ln w="1225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25898" y="7132531"/>
            <a:ext cx="440384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 </a:t>
            </a:r>
            <a:fld id="{81D60167-4931-47E6-BA6A-407CBD079E47}" type="slidenum">
              <a:rPr sz="1200" spc="-15" dirty="0">
                <a:solidFill>
                  <a:srgbClr val="58595B"/>
                </a:solidFill>
                <a:latin typeface="Gulim"/>
                <a:cs typeface="Gulim"/>
              </a:rPr>
              <a:t>31</a:t>
            </a:fld>
            <a:r>
              <a:rPr sz="1200" spc="-120" dirty="0">
                <a:solidFill>
                  <a:srgbClr val="58595B"/>
                </a:solidFill>
                <a:latin typeface="Gulim"/>
                <a:cs typeface="Gulim"/>
              </a:rPr>
              <a:t> </a:t>
            </a: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</a:t>
            </a:r>
            <a:endParaRPr sz="1200" dirty="0">
              <a:latin typeface="Gulim"/>
              <a:cs typeface="Gulim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71" y="811898"/>
            <a:ext cx="9818238" cy="51031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366" y="1367163"/>
            <a:ext cx="4171876" cy="441686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object 10"/>
          <p:cNvSpPr txBox="1"/>
          <p:nvPr/>
        </p:nvSpPr>
        <p:spPr>
          <a:xfrm>
            <a:off x="4782998" y="6029725"/>
            <a:ext cx="1126184" cy="405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데이터 수집 </a:t>
            </a:r>
            <a:endParaRPr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759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82332" y="142809"/>
            <a:ext cx="5697768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04.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리스크 극복 및 느낀 점 </a:t>
            </a:r>
            <a:r>
              <a:rPr lang="en-US" altLang="ko-KR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리스크 극복</a:t>
            </a:r>
            <a:endParaRPr sz="15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" y="546106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0" y="0"/>
                </a:moveTo>
                <a:lnTo>
                  <a:pt x="10691990" y="0"/>
                </a:lnTo>
              </a:path>
            </a:pathLst>
          </a:custGeom>
          <a:ln w="1225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25897" y="7134225"/>
            <a:ext cx="440384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 </a:t>
            </a:r>
            <a:fld id="{81D60167-4931-47E6-BA6A-407CBD079E47}" type="slidenum">
              <a:rPr sz="1200" spc="-15" dirty="0">
                <a:solidFill>
                  <a:srgbClr val="58595B"/>
                </a:solidFill>
                <a:latin typeface="Gulim"/>
                <a:cs typeface="Gulim"/>
              </a:rPr>
              <a:t>32</a:t>
            </a:fld>
            <a:r>
              <a:rPr sz="1200" spc="-120" dirty="0">
                <a:solidFill>
                  <a:srgbClr val="58595B"/>
                </a:solidFill>
                <a:latin typeface="Gulim"/>
                <a:cs typeface="Gulim"/>
              </a:rPr>
              <a:t> </a:t>
            </a: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</a:t>
            </a:r>
            <a:endParaRPr sz="1200" dirty="0">
              <a:latin typeface="Gulim"/>
              <a:cs typeface="Gulim"/>
            </a:endParaRPr>
          </a:p>
        </p:txBody>
      </p:sp>
      <p:sp>
        <p:nvSpPr>
          <p:cNvPr id="8" name="object 10"/>
          <p:cNvSpPr txBox="1"/>
          <p:nvPr/>
        </p:nvSpPr>
        <p:spPr>
          <a:xfrm>
            <a:off x="3669689" y="5957365"/>
            <a:ext cx="3352800" cy="405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위도 경도로 직접 계산 보단 </a:t>
            </a:r>
            <a:r>
              <a:rPr lang="en-US" altLang="ko-KR" sz="1700" spc="-220" dirty="0" err="1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GeoHash</a:t>
            </a: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사용 </a:t>
            </a:r>
            <a:endParaRPr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pic>
        <p:nvPicPr>
          <p:cNvPr id="15362" name="Picture 2" descr="Geohash encoding/deco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24" y="898505"/>
            <a:ext cx="8510932" cy="473600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977" y="1340965"/>
            <a:ext cx="4848225" cy="40576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295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82332" y="142809"/>
            <a:ext cx="5697768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04.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리스크 극복 및 느낀 점 </a:t>
            </a:r>
            <a:r>
              <a:rPr lang="en-US" altLang="ko-KR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리스크 극복</a:t>
            </a:r>
            <a:endParaRPr sz="15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" y="546106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0" y="0"/>
                </a:moveTo>
                <a:lnTo>
                  <a:pt x="10691990" y="0"/>
                </a:lnTo>
              </a:path>
            </a:pathLst>
          </a:custGeom>
          <a:ln w="1225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25898" y="7132531"/>
            <a:ext cx="440384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 </a:t>
            </a:r>
            <a:fld id="{81D60167-4931-47E6-BA6A-407CBD079E47}" type="slidenum">
              <a:rPr sz="1200" spc="-15" dirty="0">
                <a:solidFill>
                  <a:srgbClr val="58595B"/>
                </a:solidFill>
                <a:latin typeface="Gulim"/>
                <a:cs typeface="Gulim"/>
              </a:rPr>
              <a:t>33</a:t>
            </a:fld>
            <a:r>
              <a:rPr sz="1200" spc="-120" dirty="0">
                <a:solidFill>
                  <a:srgbClr val="58595B"/>
                </a:solidFill>
                <a:latin typeface="Gulim"/>
                <a:cs typeface="Gulim"/>
              </a:rPr>
              <a:t> </a:t>
            </a: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</a:t>
            </a:r>
            <a:endParaRPr sz="1200" dirty="0">
              <a:latin typeface="Gulim"/>
              <a:cs typeface="Gulim"/>
            </a:endParaRPr>
          </a:p>
        </p:txBody>
      </p:sp>
      <p:sp>
        <p:nvSpPr>
          <p:cNvPr id="14" name="object 10"/>
          <p:cNvSpPr txBox="1"/>
          <p:nvPr/>
        </p:nvSpPr>
        <p:spPr>
          <a:xfrm>
            <a:off x="4782998" y="6029725"/>
            <a:ext cx="1249502" cy="405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추천 알고리즘</a:t>
            </a:r>
            <a:endParaRPr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224" y="1084032"/>
            <a:ext cx="7639050" cy="46386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658" y="705748"/>
            <a:ext cx="4114800" cy="51744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479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82332" y="142809"/>
            <a:ext cx="5697768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04.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리스크 극복 및 느낀 점 </a:t>
            </a:r>
            <a:r>
              <a:rPr lang="en-US" altLang="ko-KR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리스크 극복</a:t>
            </a:r>
            <a:endParaRPr sz="15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" y="546106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0" y="0"/>
                </a:moveTo>
                <a:lnTo>
                  <a:pt x="10691990" y="0"/>
                </a:lnTo>
              </a:path>
            </a:pathLst>
          </a:custGeom>
          <a:ln w="1225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25898" y="7132531"/>
            <a:ext cx="440384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 </a:t>
            </a:r>
            <a:fld id="{81D60167-4931-47E6-BA6A-407CBD079E47}" type="slidenum">
              <a:rPr sz="1200" spc="-15" dirty="0">
                <a:solidFill>
                  <a:srgbClr val="58595B"/>
                </a:solidFill>
                <a:latin typeface="Gulim"/>
                <a:cs typeface="Gulim"/>
              </a:rPr>
              <a:t>34</a:t>
            </a:fld>
            <a:r>
              <a:rPr sz="1200" spc="-120" dirty="0">
                <a:solidFill>
                  <a:srgbClr val="58595B"/>
                </a:solidFill>
                <a:latin typeface="Gulim"/>
                <a:cs typeface="Gulim"/>
              </a:rPr>
              <a:t> </a:t>
            </a: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</a:t>
            </a:r>
            <a:endParaRPr sz="1200" dirty="0">
              <a:latin typeface="Gulim"/>
              <a:cs typeface="Gulim"/>
            </a:endParaRPr>
          </a:p>
        </p:txBody>
      </p:sp>
      <p:sp>
        <p:nvSpPr>
          <p:cNvPr id="14" name="object 10"/>
          <p:cNvSpPr txBox="1"/>
          <p:nvPr/>
        </p:nvSpPr>
        <p:spPr>
          <a:xfrm>
            <a:off x="4668698" y="6039848"/>
            <a:ext cx="1478102" cy="405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여러가지 버그들</a:t>
            </a:r>
            <a:endParaRPr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pic>
        <p:nvPicPr>
          <p:cNvPr id="2050" name="Picture 2" descr="Croc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874" y="1590028"/>
            <a:ext cx="7143750" cy="37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10" y="1619986"/>
            <a:ext cx="9989559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82332" y="142809"/>
            <a:ext cx="5697768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04.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리스크 극복 및 느낀 점 </a:t>
            </a:r>
            <a:r>
              <a:rPr lang="en-US" altLang="ko-KR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아쉬운 점</a:t>
            </a:r>
            <a:endParaRPr sz="15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" y="546106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0" y="0"/>
                </a:moveTo>
                <a:lnTo>
                  <a:pt x="10691990" y="0"/>
                </a:lnTo>
              </a:path>
            </a:pathLst>
          </a:custGeom>
          <a:ln w="1225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25898" y="7132531"/>
            <a:ext cx="440384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 </a:t>
            </a:r>
            <a:fld id="{81D60167-4931-47E6-BA6A-407CBD079E47}" type="slidenum">
              <a:rPr sz="1200" spc="-15" dirty="0">
                <a:solidFill>
                  <a:srgbClr val="58595B"/>
                </a:solidFill>
                <a:latin typeface="Gulim"/>
                <a:cs typeface="Gulim"/>
              </a:rPr>
              <a:t>35</a:t>
            </a:fld>
            <a:r>
              <a:rPr sz="1200" spc="-120" dirty="0">
                <a:solidFill>
                  <a:srgbClr val="58595B"/>
                </a:solidFill>
                <a:latin typeface="Gulim"/>
                <a:cs typeface="Gulim"/>
              </a:rPr>
              <a:t> </a:t>
            </a: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</a:t>
            </a:r>
            <a:endParaRPr sz="1200" dirty="0">
              <a:latin typeface="Gulim"/>
              <a:cs typeface="Gulim"/>
            </a:endParaRPr>
          </a:p>
        </p:txBody>
      </p:sp>
      <p:sp>
        <p:nvSpPr>
          <p:cNvPr id="14" name="object 10"/>
          <p:cNvSpPr txBox="1"/>
          <p:nvPr/>
        </p:nvSpPr>
        <p:spPr>
          <a:xfrm>
            <a:off x="4782998" y="6067425"/>
            <a:ext cx="1126184" cy="3725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길 찾기 </a:t>
            </a:r>
            <a:r>
              <a:rPr lang="en-US" altLang="ko-KR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API</a:t>
            </a:r>
            <a:endParaRPr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pic>
        <p:nvPicPr>
          <p:cNvPr id="3074" name="Picture 2" descr="OKKY - 구글맵 직선경로 어떻게 해결 해야하나요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1076501"/>
            <a:ext cx="9074742" cy="44575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27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82332" y="142809"/>
            <a:ext cx="5697768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04.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리스크 극복 및 느낀 점 </a:t>
            </a:r>
            <a:r>
              <a:rPr lang="en-US" altLang="ko-KR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아쉬운 점</a:t>
            </a:r>
            <a:endParaRPr sz="15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" y="546106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0" y="0"/>
                </a:moveTo>
                <a:lnTo>
                  <a:pt x="10691990" y="0"/>
                </a:lnTo>
              </a:path>
            </a:pathLst>
          </a:custGeom>
          <a:ln w="1225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25898" y="7132531"/>
            <a:ext cx="440384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 </a:t>
            </a:r>
            <a:fld id="{81D60167-4931-47E6-BA6A-407CBD079E47}" type="slidenum">
              <a:rPr sz="1200" spc="-15" dirty="0">
                <a:solidFill>
                  <a:srgbClr val="58595B"/>
                </a:solidFill>
                <a:latin typeface="Gulim"/>
                <a:cs typeface="Gulim"/>
              </a:rPr>
              <a:t>36</a:t>
            </a:fld>
            <a:r>
              <a:rPr sz="1200" spc="-120" dirty="0">
                <a:solidFill>
                  <a:srgbClr val="58595B"/>
                </a:solidFill>
                <a:latin typeface="Gulim"/>
                <a:cs typeface="Gulim"/>
              </a:rPr>
              <a:t> </a:t>
            </a: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</a:t>
            </a:r>
            <a:endParaRPr sz="1200" dirty="0">
              <a:latin typeface="Gulim"/>
              <a:cs typeface="Gulim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316" y="885825"/>
            <a:ext cx="3250727" cy="47972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654" y="885826"/>
            <a:ext cx="3263645" cy="47972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2" name="object 10"/>
          <p:cNvSpPr txBox="1"/>
          <p:nvPr/>
        </p:nvSpPr>
        <p:spPr>
          <a:xfrm>
            <a:off x="4012284" y="5954580"/>
            <a:ext cx="2782215" cy="7649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글로벌 데이터 수집을 위한 </a:t>
            </a:r>
            <a:r>
              <a:rPr lang="en-US" altLang="ko-KR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API</a:t>
            </a:r>
            <a:r>
              <a:rPr lang="ko-KR" altLang="en-US" sz="1700" spc="-220" dirty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키 </a:t>
            </a: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획득을 목적으로 한 </a:t>
            </a:r>
            <a:r>
              <a:rPr lang="ko-KR" altLang="en-US" sz="1700" spc="-220" dirty="0" err="1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알리페이</a:t>
            </a:r>
            <a:r>
              <a:rPr lang="ko-KR" altLang="en-US" sz="1700" spc="-220" dirty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가입</a:t>
            </a:r>
            <a:endParaRPr lang="en-US" altLang="ko-KR" sz="1700" spc="-220" dirty="0" smtClean="0">
              <a:solidFill>
                <a:srgbClr val="58595B"/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7" name="object 10"/>
          <p:cNvSpPr txBox="1"/>
          <p:nvPr/>
        </p:nvSpPr>
        <p:spPr>
          <a:xfrm>
            <a:off x="4012284" y="6134436"/>
            <a:ext cx="2736123" cy="405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외국인 </a:t>
            </a: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계좌정보문제 로 인한 실패</a:t>
            </a:r>
            <a:endParaRPr lang="en-US" altLang="ko-KR" sz="1700" spc="-220" dirty="0" smtClean="0">
              <a:solidFill>
                <a:srgbClr val="58595B"/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288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82332" y="142809"/>
            <a:ext cx="5697768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04.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리스크 극복 및 느낀 점 </a:t>
            </a:r>
            <a:r>
              <a:rPr lang="en-US" altLang="ko-KR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</a:t>
            </a:r>
            <a:r>
              <a:rPr lang="ko-KR" altLang="en-US" sz="1500" spc="-40" dirty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아쉬운 점</a:t>
            </a:r>
            <a:endParaRPr sz="15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" y="546106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0" y="0"/>
                </a:moveTo>
                <a:lnTo>
                  <a:pt x="10691990" y="0"/>
                </a:lnTo>
              </a:path>
            </a:pathLst>
          </a:custGeom>
          <a:ln w="1225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25898" y="7132531"/>
            <a:ext cx="440384" cy="20518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 </a:t>
            </a:r>
            <a:fld id="{81D60167-4931-47E6-BA6A-407CBD079E47}" type="slidenum">
              <a:rPr sz="1200" spc="-15" dirty="0">
                <a:solidFill>
                  <a:srgbClr val="58595B"/>
                </a:solidFill>
                <a:latin typeface="Gulim"/>
                <a:cs typeface="Gulim"/>
              </a:rPr>
              <a:t>37</a:t>
            </a:fld>
            <a:r>
              <a:rPr sz="1200" spc="-120" dirty="0">
                <a:solidFill>
                  <a:srgbClr val="58595B"/>
                </a:solidFill>
                <a:latin typeface="Gulim"/>
                <a:cs typeface="Gulim"/>
              </a:rPr>
              <a:t> </a:t>
            </a: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</a:t>
            </a:r>
            <a:endParaRPr sz="1200" dirty="0">
              <a:latin typeface="Gulim"/>
              <a:cs typeface="Gulim"/>
            </a:endParaRPr>
          </a:p>
        </p:txBody>
      </p:sp>
      <p:pic>
        <p:nvPicPr>
          <p:cNvPr id="1028" name="Picture 4" descr="에스큐이모션]알리페이 가맹점에서 카카오페이 결제지원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82" y="1571625"/>
            <a:ext cx="487680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판매자 등록일자 2017년 10월 31일 업체명 이더블 주식회사 대표자명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100" y="1571625"/>
            <a:ext cx="304800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bject 10"/>
          <p:cNvSpPr txBox="1"/>
          <p:nvPr/>
        </p:nvSpPr>
        <p:spPr>
          <a:xfrm>
            <a:off x="3895015" y="5755026"/>
            <a:ext cx="3342533" cy="12028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가맹점 </a:t>
            </a: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기업정보 보안 문제로 인해 </a:t>
            </a: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실패</a:t>
            </a:r>
            <a:r>
              <a:rPr lang="en-US" altLang="ko-KR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,</a:t>
            </a:r>
            <a:endParaRPr lang="en-US" altLang="ko-KR" sz="1700" spc="-220" dirty="0" smtClean="0">
              <a:solidFill>
                <a:srgbClr val="58595B"/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현재 </a:t>
            </a:r>
            <a:r>
              <a:rPr lang="ko-KR" altLang="en-US" sz="1700" spc="-220" dirty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카</a:t>
            </a: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드사 지인을 통하여 수집 </a:t>
            </a: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중이나        </a:t>
            </a:r>
            <a:r>
              <a:rPr lang="en-US" altLang="ko-KR" sz="1700" spc="-220" dirty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en-US" altLang="ko-KR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</a:t>
            </a: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중국 데이터 보안 문제로 난항</a:t>
            </a:r>
            <a:endParaRPr lang="en-US" altLang="ko-KR" sz="1700" spc="-220" dirty="0" smtClean="0">
              <a:solidFill>
                <a:srgbClr val="58595B"/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4" name="object 10"/>
          <p:cNvSpPr txBox="1"/>
          <p:nvPr/>
        </p:nvSpPr>
        <p:spPr>
          <a:xfrm>
            <a:off x="3978132" y="5971495"/>
            <a:ext cx="2782215" cy="7649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글로벌 데이터 수집을 위한  가맹점 데이터 보유 기업 접촉 </a:t>
            </a:r>
            <a:endParaRPr lang="ko-KR" altLang="en-US" sz="1700" dirty="0">
              <a:solidFill>
                <a:schemeClr val="tx1">
                  <a:lumMod val="65000"/>
                  <a:lumOff val="35000"/>
                </a:schemeClr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56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4508500" y="3248025"/>
            <a:ext cx="1905000" cy="1015663"/>
          </a:xfrm>
        </p:spPr>
        <p:txBody>
          <a:bodyPr/>
          <a:lstStyle/>
          <a:p>
            <a:r>
              <a:rPr lang="en-US" altLang="ko-KR" sz="6600" b="1" dirty="0" err="1" smtClean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QnA</a:t>
            </a:r>
            <a:endParaRPr lang="ko-KR" altLang="en-US" sz="6600" b="1" dirty="0">
              <a:solidFill>
                <a:schemeClr val="bg1"/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3289300" y="3248025"/>
            <a:ext cx="4267200" cy="1015663"/>
          </a:xfrm>
        </p:spPr>
        <p:txBody>
          <a:bodyPr/>
          <a:lstStyle/>
          <a:p>
            <a:r>
              <a:rPr lang="ko-KR" altLang="en-US" sz="6600" b="1" dirty="0" smtClean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감사합니다</a:t>
            </a:r>
            <a:r>
              <a:rPr lang="en-US" altLang="ko-KR" sz="6600" b="1" dirty="0" smtClean="0">
                <a:solidFill>
                  <a:schemeClr val="bg1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.</a:t>
            </a:r>
            <a:endParaRPr lang="ko-KR" altLang="en-US" sz="6600" b="1" dirty="0">
              <a:solidFill>
                <a:schemeClr val="bg1"/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00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82332" y="142809"/>
            <a:ext cx="3011259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01.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작품 개요 </a:t>
            </a:r>
            <a:r>
              <a:rPr lang="en-US" altLang="ko-KR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프로젝트 목표</a:t>
            </a:r>
            <a:endParaRPr sz="15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67000" y="5843478"/>
            <a:ext cx="4158052" cy="8104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한가지 어플리케이션으로 전국의 지역화폐 가맹점과</a:t>
            </a:r>
            <a:endParaRPr lang="en-US" altLang="ko-KR" sz="1700" spc="-220" dirty="0" smtClean="0">
              <a:solidFill>
                <a:srgbClr val="58595B"/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자신의  지역화폐 지출 목록을 확인합니다</a:t>
            </a:r>
            <a:r>
              <a:rPr lang="en-US" altLang="ko-KR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.</a:t>
            </a:r>
            <a:endParaRPr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" y="546106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0" y="0"/>
                </a:moveTo>
                <a:lnTo>
                  <a:pt x="10691990" y="0"/>
                </a:lnTo>
              </a:path>
            </a:pathLst>
          </a:custGeom>
          <a:ln w="1225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59336" y="7134225"/>
            <a:ext cx="373380" cy="26035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 </a:t>
            </a:r>
            <a:fld id="{81D60167-4931-47E6-BA6A-407CBD079E47}" type="slidenum">
              <a:rPr sz="1200" spc="-15" dirty="0">
                <a:solidFill>
                  <a:srgbClr val="58595B"/>
                </a:solidFill>
                <a:latin typeface="Gulim"/>
                <a:cs typeface="Gulim"/>
              </a:rPr>
              <a:t>4</a:t>
            </a:fld>
            <a:r>
              <a:rPr sz="1200" spc="-120" dirty="0">
                <a:solidFill>
                  <a:srgbClr val="58595B"/>
                </a:solidFill>
                <a:latin typeface="Gulim"/>
                <a:cs typeface="Gulim"/>
              </a:rPr>
              <a:t> </a:t>
            </a: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</a:t>
            </a:r>
            <a:endParaRPr sz="1200">
              <a:latin typeface="Gulim"/>
              <a:cs typeface="Gulim"/>
            </a:endParaRPr>
          </a:p>
        </p:txBody>
      </p:sp>
      <p:pic>
        <p:nvPicPr>
          <p:cNvPr id="15" name="그림 14"/>
          <p:cNvPicPr/>
          <p:nvPr/>
        </p:nvPicPr>
        <p:blipFill>
          <a:blip r:embed="rId2"/>
          <a:stretch/>
        </p:blipFill>
        <p:spPr>
          <a:xfrm>
            <a:off x="6168529" y="1556406"/>
            <a:ext cx="3135000" cy="324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softEdge rad="0"/>
          </a:effectLst>
        </p:spPr>
      </p:pic>
      <p:pic>
        <p:nvPicPr>
          <p:cNvPr id="16" name="그림 15"/>
          <p:cNvPicPr/>
          <p:nvPr/>
        </p:nvPicPr>
        <p:blipFill>
          <a:blip r:embed="rId3"/>
          <a:stretch/>
        </p:blipFill>
        <p:spPr>
          <a:xfrm>
            <a:off x="1429014" y="1556406"/>
            <a:ext cx="3094510" cy="324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20" name="그룹 19"/>
          <p:cNvGrpSpPr/>
          <p:nvPr/>
        </p:nvGrpSpPr>
        <p:grpSpPr>
          <a:xfrm>
            <a:off x="5101615" y="2931899"/>
            <a:ext cx="488950" cy="489014"/>
            <a:chOff x="5221611" y="2985452"/>
            <a:chExt cx="488950" cy="489014"/>
          </a:xfrm>
        </p:grpSpPr>
        <p:sp>
          <p:nvSpPr>
            <p:cNvPr id="17" name="object 20"/>
            <p:cNvSpPr/>
            <p:nvPr/>
          </p:nvSpPr>
          <p:spPr>
            <a:xfrm>
              <a:off x="5421890" y="2985452"/>
              <a:ext cx="88265" cy="200660"/>
            </a:xfrm>
            <a:custGeom>
              <a:avLst/>
              <a:gdLst/>
              <a:ahLst/>
              <a:cxnLst/>
              <a:rect l="l" t="t" r="r" b="b"/>
              <a:pathLst>
                <a:path w="88264" h="200660">
                  <a:moveTo>
                    <a:pt x="0" y="200291"/>
                  </a:moveTo>
                  <a:lnTo>
                    <a:pt x="88074" y="200291"/>
                  </a:lnTo>
                  <a:lnTo>
                    <a:pt x="88074" y="0"/>
                  </a:lnTo>
                  <a:lnTo>
                    <a:pt x="0" y="0"/>
                  </a:lnTo>
                  <a:lnTo>
                    <a:pt x="0" y="200291"/>
                  </a:lnTo>
                  <a:close/>
                </a:path>
              </a:pathLst>
            </a:custGeom>
            <a:solidFill>
              <a:srgbClr val="8582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1"/>
            <p:cNvSpPr/>
            <p:nvPr/>
          </p:nvSpPr>
          <p:spPr>
            <a:xfrm>
              <a:off x="5421890" y="3273806"/>
              <a:ext cx="88265" cy="200660"/>
            </a:xfrm>
            <a:custGeom>
              <a:avLst/>
              <a:gdLst/>
              <a:ahLst/>
              <a:cxnLst/>
              <a:rect l="l" t="t" r="r" b="b"/>
              <a:pathLst>
                <a:path w="88264" h="200660">
                  <a:moveTo>
                    <a:pt x="0" y="200291"/>
                  </a:moveTo>
                  <a:lnTo>
                    <a:pt x="88074" y="200291"/>
                  </a:lnTo>
                  <a:lnTo>
                    <a:pt x="88074" y="0"/>
                  </a:lnTo>
                  <a:lnTo>
                    <a:pt x="0" y="0"/>
                  </a:lnTo>
                  <a:lnTo>
                    <a:pt x="0" y="200291"/>
                  </a:lnTo>
                  <a:close/>
                </a:path>
              </a:pathLst>
            </a:custGeom>
            <a:solidFill>
              <a:srgbClr val="8582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2"/>
            <p:cNvSpPr/>
            <p:nvPr/>
          </p:nvSpPr>
          <p:spPr>
            <a:xfrm>
              <a:off x="5221611" y="3185744"/>
              <a:ext cx="488950" cy="88265"/>
            </a:xfrm>
            <a:custGeom>
              <a:avLst/>
              <a:gdLst/>
              <a:ahLst/>
              <a:cxnLst/>
              <a:rect l="l" t="t" r="r" b="b"/>
              <a:pathLst>
                <a:path w="488950" h="88264">
                  <a:moveTo>
                    <a:pt x="0" y="0"/>
                  </a:moveTo>
                  <a:lnTo>
                    <a:pt x="488645" y="0"/>
                  </a:lnTo>
                  <a:lnTo>
                    <a:pt x="488645" y="88061"/>
                  </a:lnTo>
                  <a:lnTo>
                    <a:pt x="0" y="880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82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82332" y="142809"/>
            <a:ext cx="3011259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01.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작품 개요 </a:t>
            </a:r>
            <a:r>
              <a:rPr lang="en-US" altLang="ko-KR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필요성</a:t>
            </a:r>
            <a:endParaRPr sz="15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67000" y="5843478"/>
            <a:ext cx="4158052" cy="8104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한가지 어플리케이션으로 전국의 지역화폐 가맹점과</a:t>
            </a:r>
            <a:endParaRPr lang="en-US" altLang="ko-KR" sz="1700" spc="-220" dirty="0" smtClean="0">
              <a:solidFill>
                <a:srgbClr val="58595B"/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자신의  지역화폐 지출 목록을 확인합니다</a:t>
            </a:r>
            <a:r>
              <a:rPr lang="en-US" altLang="ko-KR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.</a:t>
            </a:r>
            <a:endParaRPr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" y="546106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0" y="0"/>
                </a:moveTo>
                <a:lnTo>
                  <a:pt x="10691990" y="0"/>
                </a:lnTo>
              </a:path>
            </a:pathLst>
          </a:custGeom>
          <a:ln w="1225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59336" y="7142164"/>
            <a:ext cx="373380" cy="26035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 </a:t>
            </a:r>
            <a:fld id="{81D60167-4931-47E6-BA6A-407CBD079E47}" type="slidenum">
              <a:rPr sz="1200" spc="-15" dirty="0">
                <a:solidFill>
                  <a:srgbClr val="58595B"/>
                </a:solidFill>
                <a:latin typeface="Gulim"/>
                <a:cs typeface="Gulim"/>
              </a:rPr>
              <a:t>5</a:t>
            </a:fld>
            <a:r>
              <a:rPr sz="1200" spc="-120" dirty="0">
                <a:solidFill>
                  <a:srgbClr val="58595B"/>
                </a:solidFill>
                <a:latin typeface="Gulim"/>
                <a:cs typeface="Gulim"/>
              </a:rPr>
              <a:t> </a:t>
            </a: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</a:t>
            </a:r>
            <a:endParaRPr sz="1200">
              <a:latin typeface="Gulim"/>
              <a:cs typeface="Guli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726" y="721730"/>
            <a:ext cx="7848600" cy="1752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194" y="2533115"/>
            <a:ext cx="8229600" cy="1504950"/>
          </a:xfrm>
          <a:prstGeom prst="rect">
            <a:avLst/>
          </a:prstGeom>
        </p:spPr>
      </p:pic>
      <p:pic>
        <p:nvPicPr>
          <p:cNvPr id="2052" name="Picture 4" descr="▲ 국내 지역화폐 발행규모 및 발행 지자체 수 추이(자료: 행정안전부). ⓒ하나금융경영연구소 '지역화폐의 운영구조 및 현황 분석'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494" y="4285244"/>
            <a:ext cx="5715000" cy="260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85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82332" y="142809"/>
            <a:ext cx="3011259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01.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작품 개요 </a:t>
            </a:r>
            <a:r>
              <a:rPr lang="en-US" altLang="ko-KR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필요성</a:t>
            </a:r>
            <a:endParaRPr sz="15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55643" y="5842668"/>
            <a:ext cx="3984700" cy="797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지역 화폐를 사용할 수 있는 가맹점인지</a:t>
            </a:r>
            <a:r>
              <a:rPr lang="en-US" altLang="ko-KR" sz="1700" spc="-220" dirty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정확하게 알 수 있는 기준이 일반인에게 명확하지 않습니다</a:t>
            </a:r>
            <a:r>
              <a:rPr lang="en-US" altLang="ko-KR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.</a:t>
            </a:r>
            <a:endParaRPr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" y="546106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0" y="0"/>
                </a:moveTo>
                <a:lnTo>
                  <a:pt x="10691990" y="0"/>
                </a:lnTo>
              </a:path>
            </a:pathLst>
          </a:custGeom>
          <a:ln w="1225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59400" y="7153622"/>
            <a:ext cx="373380" cy="26035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 </a:t>
            </a:r>
            <a:fld id="{81D60167-4931-47E6-BA6A-407CBD079E47}" type="slidenum">
              <a:rPr sz="1200" spc="-15" dirty="0">
                <a:solidFill>
                  <a:srgbClr val="58595B"/>
                </a:solidFill>
                <a:latin typeface="Gulim"/>
                <a:cs typeface="Gulim"/>
              </a:rPr>
              <a:t>6</a:t>
            </a:fld>
            <a:r>
              <a:rPr sz="1200" spc="-120" dirty="0">
                <a:solidFill>
                  <a:srgbClr val="58595B"/>
                </a:solidFill>
                <a:latin typeface="Gulim"/>
                <a:cs typeface="Gulim"/>
              </a:rPr>
              <a:t> </a:t>
            </a: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</a:t>
            </a:r>
            <a:endParaRPr sz="1200">
              <a:latin typeface="Gulim"/>
              <a:cs typeface="Gulim"/>
            </a:endParaRPr>
          </a:p>
        </p:txBody>
      </p:sp>
      <p:pic>
        <p:nvPicPr>
          <p:cNvPr id="3074" name="Picture 2" descr="▲ 지역화폐 사용처 ⓒ 경기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494" y="1478092"/>
            <a:ext cx="571500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82332" y="142809"/>
            <a:ext cx="3011259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01.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작품 개요 </a:t>
            </a:r>
            <a:r>
              <a:rPr lang="en-US" altLang="ko-KR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필요성</a:t>
            </a:r>
            <a:endParaRPr sz="15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55643" y="5842668"/>
            <a:ext cx="3984700" cy="7649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가맹점인지 검색을  하더라도 검색 결과를 지도로 확인을 할 수 없어 한 번 더 검색을 해야 합니다</a:t>
            </a:r>
            <a:r>
              <a:rPr lang="en-US" altLang="ko-KR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.</a:t>
            </a:r>
            <a:endParaRPr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" y="546106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0" y="0"/>
                </a:moveTo>
                <a:lnTo>
                  <a:pt x="10691990" y="0"/>
                </a:lnTo>
              </a:path>
            </a:pathLst>
          </a:custGeom>
          <a:ln w="1225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59400" y="7134225"/>
            <a:ext cx="373380" cy="26035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 </a:t>
            </a:r>
            <a:fld id="{81D60167-4931-47E6-BA6A-407CBD079E47}" type="slidenum">
              <a:rPr sz="1200" spc="-15" dirty="0">
                <a:solidFill>
                  <a:srgbClr val="58595B"/>
                </a:solidFill>
                <a:latin typeface="Gulim"/>
                <a:cs typeface="Gulim"/>
              </a:rPr>
              <a:t>7</a:t>
            </a:fld>
            <a:r>
              <a:rPr sz="1200" spc="-120" dirty="0">
                <a:solidFill>
                  <a:srgbClr val="58595B"/>
                </a:solidFill>
                <a:latin typeface="Gulim"/>
                <a:cs typeface="Gulim"/>
              </a:rPr>
              <a:t> </a:t>
            </a: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</a:t>
            </a:r>
            <a:endParaRPr sz="1200" dirty="0">
              <a:latin typeface="Gulim"/>
              <a:cs typeface="Guli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574" y="1043125"/>
            <a:ext cx="5938837" cy="442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8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82332" y="142809"/>
            <a:ext cx="3011259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01.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작품 개요 </a:t>
            </a:r>
            <a:r>
              <a:rPr lang="en-US" altLang="ko-KR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관련 소프트웨어 현황</a:t>
            </a:r>
            <a:endParaRPr sz="15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43260" y="6081561"/>
            <a:ext cx="1805660" cy="405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국내 및 국외 시장 현황</a:t>
            </a:r>
            <a:endParaRPr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" y="546106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0" y="0"/>
                </a:moveTo>
                <a:lnTo>
                  <a:pt x="10691990" y="0"/>
                </a:lnTo>
              </a:path>
            </a:pathLst>
          </a:custGeom>
          <a:ln w="1225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59400" y="7132761"/>
            <a:ext cx="373380" cy="26035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 </a:t>
            </a:r>
            <a:fld id="{81D60167-4931-47E6-BA6A-407CBD079E47}" type="slidenum">
              <a:rPr sz="1200" spc="-15" dirty="0">
                <a:solidFill>
                  <a:srgbClr val="58595B"/>
                </a:solidFill>
                <a:latin typeface="Gulim"/>
                <a:cs typeface="Gulim"/>
              </a:rPr>
              <a:t>8</a:t>
            </a:fld>
            <a:r>
              <a:rPr sz="1200" spc="-120" dirty="0">
                <a:solidFill>
                  <a:srgbClr val="58595B"/>
                </a:solidFill>
                <a:latin typeface="Gulim"/>
                <a:cs typeface="Gulim"/>
              </a:rPr>
              <a:t> </a:t>
            </a: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</a:t>
            </a:r>
            <a:endParaRPr sz="1200">
              <a:latin typeface="Gulim"/>
              <a:cs typeface="Gulim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305484"/>
            <a:ext cx="3877003" cy="399994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074" name="Picture 2" descr="내년 1월부터 서울택시 '알리페이'로도 결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48" y="1305484"/>
            <a:ext cx="4135046" cy="39999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86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82332" y="142809"/>
            <a:ext cx="3011259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01.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작품 개요 </a:t>
            </a:r>
            <a:r>
              <a:rPr lang="en-US" altLang="ko-KR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– </a:t>
            </a:r>
            <a:r>
              <a:rPr lang="ko-KR" altLang="en-US" sz="1500" spc="-40" dirty="0" smtClean="0">
                <a:solidFill>
                  <a:srgbClr val="231F2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관련 소프트웨어 현황</a:t>
            </a:r>
            <a:endParaRPr sz="15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27016" y="6102343"/>
            <a:ext cx="2838148" cy="405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50000"/>
              </a:lnSpc>
              <a:spcBef>
                <a:spcPts val="100"/>
              </a:spcBef>
            </a:pPr>
            <a:r>
              <a:rPr lang="ko-KR" altLang="en-US" sz="1700" spc="-220" dirty="0" smtClean="0">
                <a:solidFill>
                  <a:srgbClr val="58595B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현재  지역화폐  검색 서비스 상황 </a:t>
            </a:r>
            <a:endParaRPr sz="1700" dirty="0"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" y="546106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0" y="0"/>
                </a:moveTo>
                <a:lnTo>
                  <a:pt x="10691990" y="0"/>
                </a:lnTo>
              </a:path>
            </a:pathLst>
          </a:custGeom>
          <a:ln w="1225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59400" y="7132761"/>
            <a:ext cx="373380" cy="26035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 </a:t>
            </a:r>
            <a:fld id="{81D60167-4931-47E6-BA6A-407CBD079E47}" type="slidenum">
              <a:rPr sz="1200" spc="-15" dirty="0">
                <a:solidFill>
                  <a:srgbClr val="58595B"/>
                </a:solidFill>
                <a:latin typeface="Gulim"/>
                <a:cs typeface="Gulim"/>
              </a:rPr>
              <a:t>9</a:t>
            </a:fld>
            <a:r>
              <a:rPr sz="1200" spc="-120" dirty="0">
                <a:solidFill>
                  <a:srgbClr val="58595B"/>
                </a:solidFill>
                <a:latin typeface="Gulim"/>
                <a:cs typeface="Gulim"/>
              </a:rPr>
              <a:t> </a:t>
            </a:r>
            <a:r>
              <a:rPr sz="1200" spc="-70" dirty="0">
                <a:solidFill>
                  <a:srgbClr val="58595B"/>
                </a:solidFill>
                <a:latin typeface="Gulim"/>
                <a:cs typeface="Gulim"/>
              </a:rPr>
              <a:t>-</a:t>
            </a:r>
            <a:endParaRPr sz="1200">
              <a:latin typeface="Gulim"/>
              <a:cs typeface="Gulim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322243"/>
            <a:ext cx="4156100" cy="398318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224" y="2486025"/>
            <a:ext cx="4724400" cy="16764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447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1279</TotalTime>
  <Words>1148</Words>
  <Application>Microsoft Office PowerPoint</Application>
  <PresentationFormat>사용자 지정</PresentationFormat>
  <Paragraphs>204</Paragraphs>
  <Slides>39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KoPubWorld바탕체_Pro Light</vt:lpstr>
      <vt:lpstr>Gulim</vt:lpstr>
      <vt:lpstr>맑은 고딕</vt:lpstr>
      <vt:lpstr>Arial</vt:lpstr>
      <vt:lpstr>Calibri</vt:lpstr>
      <vt:lpstr>Office Theme</vt:lpstr>
      <vt:lpstr>PowerPoint 프레젠테이션</vt:lpstr>
      <vt:lpstr>Index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QnA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KoPubWorld 메뉴얼 가이드-잘라낸거</dc:title>
  <dc:creator>jongsang</dc:creator>
  <cp:lastModifiedBy>Windows 사용자</cp:lastModifiedBy>
  <cp:revision>62</cp:revision>
  <dcterms:created xsi:type="dcterms:W3CDTF">2020-05-16T20:08:03Z</dcterms:created>
  <dcterms:modified xsi:type="dcterms:W3CDTF">2020-06-17T18:33:51Z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2019-01-02T00:00:00Z</vt:filetime>
  </property>
  <property fmtid="{D5CDD505-2E9C-101B-9397-08002B2CF9AE}" pid="3" name="Creator">
    <vt:lpwstr>Adobe Illustrator CS6 (Windows)</vt:lpwstr>
  </property>
  <property fmtid="{D5CDD505-2E9C-101B-9397-08002B2CF9AE}" pid="4" name="LastSaved">
    <vt:filetime>2020-05-16T00:00:00Z</vt:filetime>
  </property>
</Properties>
</file>